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4" r:id="rId1"/>
  </p:sldMasterIdLst>
  <p:sldIdLst>
    <p:sldId id="257" r:id="rId2"/>
  </p:sldIdLst>
  <p:sldSz cx="43891200" cy="32918400"/>
  <p:notesSz cx="6858000" cy="9144000"/>
  <p:defaultTextStyle>
    <a:defPPr>
      <a:defRPr lang="en-US"/>
    </a:defPPr>
    <a:lvl1pPr marL="0" algn="l" defTabSz="2194560" rtl="0" eaLnBrk="1" latinLnBrk="0" hangingPunct="1">
      <a:defRPr sz="8640" kern="1200">
        <a:solidFill>
          <a:schemeClr val="tx1"/>
        </a:solidFill>
        <a:latin typeface="+mn-lt"/>
        <a:ea typeface="+mn-ea"/>
        <a:cs typeface="+mn-cs"/>
      </a:defRPr>
    </a:lvl1pPr>
    <a:lvl2pPr marL="2194560" algn="l" defTabSz="2194560" rtl="0" eaLnBrk="1" latinLnBrk="0" hangingPunct="1">
      <a:defRPr sz="8640" kern="1200">
        <a:solidFill>
          <a:schemeClr val="tx1"/>
        </a:solidFill>
        <a:latin typeface="+mn-lt"/>
        <a:ea typeface="+mn-ea"/>
        <a:cs typeface="+mn-cs"/>
      </a:defRPr>
    </a:lvl2pPr>
    <a:lvl3pPr marL="4389120" algn="l" defTabSz="2194560" rtl="0" eaLnBrk="1" latinLnBrk="0" hangingPunct="1">
      <a:defRPr sz="8640" kern="1200">
        <a:solidFill>
          <a:schemeClr val="tx1"/>
        </a:solidFill>
        <a:latin typeface="+mn-lt"/>
        <a:ea typeface="+mn-ea"/>
        <a:cs typeface="+mn-cs"/>
      </a:defRPr>
    </a:lvl3pPr>
    <a:lvl4pPr marL="6583680" algn="l" defTabSz="2194560" rtl="0" eaLnBrk="1" latinLnBrk="0" hangingPunct="1">
      <a:defRPr sz="8640" kern="1200">
        <a:solidFill>
          <a:schemeClr val="tx1"/>
        </a:solidFill>
        <a:latin typeface="+mn-lt"/>
        <a:ea typeface="+mn-ea"/>
        <a:cs typeface="+mn-cs"/>
      </a:defRPr>
    </a:lvl4pPr>
    <a:lvl5pPr marL="8778240" algn="l" defTabSz="2194560" rtl="0" eaLnBrk="1" latinLnBrk="0" hangingPunct="1">
      <a:defRPr sz="8640" kern="1200">
        <a:solidFill>
          <a:schemeClr val="tx1"/>
        </a:solidFill>
        <a:latin typeface="+mn-lt"/>
        <a:ea typeface="+mn-ea"/>
        <a:cs typeface="+mn-cs"/>
      </a:defRPr>
    </a:lvl5pPr>
    <a:lvl6pPr marL="10972800" algn="l" defTabSz="2194560" rtl="0" eaLnBrk="1" latinLnBrk="0" hangingPunct="1">
      <a:defRPr sz="8640" kern="1200">
        <a:solidFill>
          <a:schemeClr val="tx1"/>
        </a:solidFill>
        <a:latin typeface="+mn-lt"/>
        <a:ea typeface="+mn-ea"/>
        <a:cs typeface="+mn-cs"/>
      </a:defRPr>
    </a:lvl6pPr>
    <a:lvl7pPr marL="13167360" algn="l" defTabSz="2194560" rtl="0" eaLnBrk="1" latinLnBrk="0" hangingPunct="1">
      <a:defRPr sz="8640" kern="1200">
        <a:solidFill>
          <a:schemeClr val="tx1"/>
        </a:solidFill>
        <a:latin typeface="+mn-lt"/>
        <a:ea typeface="+mn-ea"/>
        <a:cs typeface="+mn-cs"/>
      </a:defRPr>
    </a:lvl7pPr>
    <a:lvl8pPr marL="15361920" algn="l" defTabSz="2194560" rtl="0" eaLnBrk="1" latinLnBrk="0" hangingPunct="1">
      <a:defRPr sz="8640" kern="1200">
        <a:solidFill>
          <a:schemeClr val="tx1"/>
        </a:solidFill>
        <a:latin typeface="+mn-lt"/>
        <a:ea typeface="+mn-ea"/>
        <a:cs typeface="+mn-cs"/>
      </a:defRPr>
    </a:lvl8pPr>
    <a:lvl9pPr marL="17556480" algn="l" defTabSz="2194560" rtl="0" eaLnBrk="1" latinLnBrk="0" hangingPunct="1">
      <a:defRPr sz="864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User" initials="U" lastIdx="1" clrIdx="0">
    <p:extLst>
      <p:ext uri="{19B8F6BF-5375-455C-9EA6-DF929625EA0E}">
        <p15:presenceInfo xmlns:p15="http://schemas.microsoft.com/office/powerpoint/2012/main" userId="Us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143" autoAdjust="0"/>
    <p:restoredTop sz="96404" autoAdjust="0"/>
  </p:normalViewPr>
  <p:slideViewPr>
    <p:cSldViewPr snapToGrid="0">
      <p:cViewPr varScale="1">
        <p:scale>
          <a:sx n="24" d="100"/>
          <a:sy n="24" d="100"/>
        </p:scale>
        <p:origin x="1854"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commentAuthors" Target="commentAuthors.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486400" y="5387342"/>
            <a:ext cx="32918400" cy="11460480"/>
          </a:xfrm>
        </p:spPr>
        <p:txBody>
          <a:bodyPr anchor="b"/>
          <a:lstStyle>
            <a:lvl1pPr algn="ctr">
              <a:defRPr sz="21600"/>
            </a:lvl1pPr>
          </a:lstStyle>
          <a:p>
            <a:r>
              <a:rPr lang="en-US"/>
              <a:t>Click to edit Master title style</a:t>
            </a:r>
          </a:p>
        </p:txBody>
      </p:sp>
      <p:sp>
        <p:nvSpPr>
          <p:cNvPr id="3" name="Subtitle 2"/>
          <p:cNvSpPr>
            <a:spLocks noGrp="1"/>
          </p:cNvSpPr>
          <p:nvPr>
            <p:ph type="subTitle" idx="1"/>
          </p:nvPr>
        </p:nvSpPr>
        <p:spPr>
          <a:xfrm>
            <a:off x="5486400" y="17289782"/>
            <a:ext cx="32918400" cy="7947658"/>
          </a:xfrm>
        </p:spPr>
        <p:txBody>
          <a:bodyPr/>
          <a:lstStyle>
            <a:lvl1pPr marL="0" indent="0" algn="ctr">
              <a:buNone/>
              <a:defRPr sz="8640"/>
            </a:lvl1pPr>
            <a:lvl2pPr marL="1645920" indent="0" algn="ctr">
              <a:buNone/>
              <a:defRPr sz="7200"/>
            </a:lvl2pPr>
            <a:lvl3pPr marL="3291840" indent="0" algn="ctr">
              <a:buNone/>
              <a:defRPr sz="6480"/>
            </a:lvl3pPr>
            <a:lvl4pPr marL="4937760" indent="0" algn="ctr">
              <a:buNone/>
              <a:defRPr sz="5760"/>
            </a:lvl4pPr>
            <a:lvl5pPr marL="6583680" indent="0" algn="ctr">
              <a:buNone/>
              <a:defRPr sz="5760"/>
            </a:lvl5pPr>
            <a:lvl6pPr marL="8229600" indent="0" algn="ctr">
              <a:buNone/>
              <a:defRPr sz="5760"/>
            </a:lvl6pPr>
            <a:lvl7pPr marL="9875520" indent="0" algn="ctr">
              <a:buNone/>
              <a:defRPr sz="5760"/>
            </a:lvl7pPr>
            <a:lvl8pPr marL="11521440" indent="0" algn="ctr">
              <a:buNone/>
              <a:defRPr sz="5760"/>
            </a:lvl8pPr>
            <a:lvl9pPr marL="13167360" indent="0" algn="ctr">
              <a:buNone/>
              <a:defRPr sz="5760"/>
            </a:lvl9pPr>
          </a:lstStyle>
          <a:p>
            <a:r>
              <a:rPr lang="en-US"/>
              <a:t>Click to edit Master subtitle style</a:t>
            </a:r>
          </a:p>
        </p:txBody>
      </p:sp>
      <p:sp>
        <p:nvSpPr>
          <p:cNvPr id="4" name="Date Placeholder 3"/>
          <p:cNvSpPr>
            <a:spLocks noGrp="1"/>
          </p:cNvSpPr>
          <p:nvPr>
            <p:ph type="dt" sz="half" idx="10"/>
          </p:nvPr>
        </p:nvSpPr>
        <p:spPr/>
        <p:txBody>
          <a:bodyPr/>
          <a:lstStyle/>
          <a:p>
            <a:fld id="{B36A0C29-10DF-4909-BAAF-D32FA740DF4A}" type="datetimeFigureOut">
              <a:rPr lang="en-US" smtClean="0"/>
              <a:t>4/17/2019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7CFA8D-380F-4F4D-810E-BC0F091607D6}" type="slidenum">
              <a:rPr lang="en-US" smtClean="0"/>
              <a:t>‹#›</a:t>
            </a:fld>
            <a:endParaRPr lang="en-US"/>
          </a:p>
        </p:txBody>
      </p:sp>
    </p:spTree>
    <p:extLst>
      <p:ext uri="{BB962C8B-B14F-4D97-AF65-F5344CB8AC3E}">
        <p14:creationId xmlns:p14="http://schemas.microsoft.com/office/powerpoint/2010/main" val="18358565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36A0C29-10DF-4909-BAAF-D32FA740DF4A}" type="datetimeFigureOut">
              <a:rPr lang="en-US" smtClean="0"/>
              <a:t>4/17/2019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7CFA8D-380F-4F4D-810E-BC0F091607D6}" type="slidenum">
              <a:rPr lang="en-US" smtClean="0"/>
              <a:t>‹#›</a:t>
            </a:fld>
            <a:endParaRPr lang="en-US"/>
          </a:p>
        </p:txBody>
      </p:sp>
    </p:spTree>
    <p:extLst>
      <p:ext uri="{BB962C8B-B14F-4D97-AF65-F5344CB8AC3E}">
        <p14:creationId xmlns:p14="http://schemas.microsoft.com/office/powerpoint/2010/main" val="8526194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409640" y="1752600"/>
            <a:ext cx="9464040" cy="2789682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017520" y="1752600"/>
            <a:ext cx="27843480" cy="27896822"/>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36A0C29-10DF-4909-BAAF-D32FA740DF4A}" type="datetimeFigureOut">
              <a:rPr lang="en-US" smtClean="0"/>
              <a:t>4/17/2019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7CFA8D-380F-4F4D-810E-BC0F091607D6}" type="slidenum">
              <a:rPr lang="en-US" smtClean="0"/>
              <a:t>‹#›</a:t>
            </a:fld>
            <a:endParaRPr lang="en-US"/>
          </a:p>
        </p:txBody>
      </p:sp>
    </p:spTree>
    <p:extLst>
      <p:ext uri="{BB962C8B-B14F-4D97-AF65-F5344CB8AC3E}">
        <p14:creationId xmlns:p14="http://schemas.microsoft.com/office/powerpoint/2010/main" val="25546394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36A0C29-10DF-4909-BAAF-D32FA740DF4A}" type="datetimeFigureOut">
              <a:rPr lang="en-US" smtClean="0"/>
              <a:t>4/17/2019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7CFA8D-380F-4F4D-810E-BC0F091607D6}" type="slidenum">
              <a:rPr lang="en-US" smtClean="0"/>
              <a:t>‹#›</a:t>
            </a:fld>
            <a:endParaRPr lang="en-US"/>
          </a:p>
        </p:txBody>
      </p:sp>
    </p:spTree>
    <p:extLst>
      <p:ext uri="{BB962C8B-B14F-4D97-AF65-F5344CB8AC3E}">
        <p14:creationId xmlns:p14="http://schemas.microsoft.com/office/powerpoint/2010/main" val="38582169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994660" y="8206745"/>
            <a:ext cx="37856160" cy="13693138"/>
          </a:xfrm>
        </p:spPr>
        <p:txBody>
          <a:bodyPr anchor="b"/>
          <a:lstStyle>
            <a:lvl1pPr>
              <a:defRPr sz="21600"/>
            </a:lvl1pPr>
          </a:lstStyle>
          <a:p>
            <a:r>
              <a:rPr lang="en-US"/>
              <a:t>Click to edit Master title style</a:t>
            </a:r>
          </a:p>
        </p:txBody>
      </p:sp>
      <p:sp>
        <p:nvSpPr>
          <p:cNvPr id="3" name="Text Placeholder 2"/>
          <p:cNvSpPr>
            <a:spLocks noGrp="1"/>
          </p:cNvSpPr>
          <p:nvPr>
            <p:ph type="body" idx="1"/>
          </p:nvPr>
        </p:nvSpPr>
        <p:spPr>
          <a:xfrm>
            <a:off x="2994660" y="22029425"/>
            <a:ext cx="37856160" cy="7200898"/>
          </a:xfrm>
        </p:spPr>
        <p:txBody>
          <a:bodyPr/>
          <a:lstStyle>
            <a:lvl1pPr marL="0" indent="0">
              <a:buNone/>
              <a:defRPr sz="8640">
                <a:solidFill>
                  <a:schemeClr val="tx1">
                    <a:tint val="75000"/>
                  </a:schemeClr>
                </a:solidFill>
              </a:defRPr>
            </a:lvl1pPr>
            <a:lvl2pPr marL="1645920" indent="0">
              <a:buNone/>
              <a:defRPr sz="7200">
                <a:solidFill>
                  <a:schemeClr val="tx1">
                    <a:tint val="75000"/>
                  </a:schemeClr>
                </a:solidFill>
              </a:defRPr>
            </a:lvl2pPr>
            <a:lvl3pPr marL="3291840" indent="0">
              <a:buNone/>
              <a:defRPr sz="6480">
                <a:solidFill>
                  <a:schemeClr val="tx1">
                    <a:tint val="75000"/>
                  </a:schemeClr>
                </a:solidFill>
              </a:defRPr>
            </a:lvl3pPr>
            <a:lvl4pPr marL="4937760" indent="0">
              <a:buNone/>
              <a:defRPr sz="5760">
                <a:solidFill>
                  <a:schemeClr val="tx1">
                    <a:tint val="75000"/>
                  </a:schemeClr>
                </a:solidFill>
              </a:defRPr>
            </a:lvl4pPr>
            <a:lvl5pPr marL="6583680" indent="0">
              <a:buNone/>
              <a:defRPr sz="5760">
                <a:solidFill>
                  <a:schemeClr val="tx1">
                    <a:tint val="75000"/>
                  </a:schemeClr>
                </a:solidFill>
              </a:defRPr>
            </a:lvl5pPr>
            <a:lvl6pPr marL="8229600" indent="0">
              <a:buNone/>
              <a:defRPr sz="5760">
                <a:solidFill>
                  <a:schemeClr val="tx1">
                    <a:tint val="75000"/>
                  </a:schemeClr>
                </a:solidFill>
              </a:defRPr>
            </a:lvl6pPr>
            <a:lvl7pPr marL="9875520" indent="0">
              <a:buNone/>
              <a:defRPr sz="5760">
                <a:solidFill>
                  <a:schemeClr val="tx1">
                    <a:tint val="75000"/>
                  </a:schemeClr>
                </a:solidFill>
              </a:defRPr>
            </a:lvl7pPr>
            <a:lvl8pPr marL="11521440" indent="0">
              <a:buNone/>
              <a:defRPr sz="5760">
                <a:solidFill>
                  <a:schemeClr val="tx1">
                    <a:tint val="75000"/>
                  </a:schemeClr>
                </a:solidFill>
              </a:defRPr>
            </a:lvl8pPr>
            <a:lvl9pPr marL="13167360" indent="0">
              <a:buNone/>
              <a:defRPr sz="576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36A0C29-10DF-4909-BAAF-D32FA740DF4A}" type="datetimeFigureOut">
              <a:rPr lang="en-US" smtClean="0"/>
              <a:t>4/17/2019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7CFA8D-380F-4F4D-810E-BC0F091607D6}" type="slidenum">
              <a:rPr lang="en-US" smtClean="0"/>
              <a:t>‹#›</a:t>
            </a:fld>
            <a:endParaRPr lang="en-US"/>
          </a:p>
        </p:txBody>
      </p:sp>
    </p:spTree>
    <p:extLst>
      <p:ext uri="{BB962C8B-B14F-4D97-AF65-F5344CB8AC3E}">
        <p14:creationId xmlns:p14="http://schemas.microsoft.com/office/powerpoint/2010/main" val="33741759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017520" y="8763000"/>
            <a:ext cx="18653760" cy="208864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22219920" y="8763000"/>
            <a:ext cx="18653760" cy="208864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36A0C29-10DF-4909-BAAF-D32FA740DF4A}" type="datetimeFigureOut">
              <a:rPr lang="en-US" smtClean="0"/>
              <a:t>4/17/2019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C7CFA8D-380F-4F4D-810E-BC0F091607D6}" type="slidenum">
              <a:rPr lang="en-US" smtClean="0"/>
              <a:t>‹#›</a:t>
            </a:fld>
            <a:endParaRPr lang="en-US"/>
          </a:p>
        </p:txBody>
      </p:sp>
    </p:spTree>
    <p:extLst>
      <p:ext uri="{BB962C8B-B14F-4D97-AF65-F5344CB8AC3E}">
        <p14:creationId xmlns:p14="http://schemas.microsoft.com/office/powerpoint/2010/main" val="12859940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023237" y="1752603"/>
            <a:ext cx="37856160" cy="6362702"/>
          </a:xfrm>
        </p:spPr>
        <p:txBody>
          <a:bodyPr/>
          <a:lstStyle/>
          <a:p>
            <a:r>
              <a:rPr lang="en-US"/>
              <a:t>Click to edit Master title style</a:t>
            </a:r>
          </a:p>
        </p:txBody>
      </p:sp>
      <p:sp>
        <p:nvSpPr>
          <p:cNvPr id="3" name="Text Placeholder 2"/>
          <p:cNvSpPr>
            <a:spLocks noGrp="1"/>
          </p:cNvSpPr>
          <p:nvPr>
            <p:ph type="body" idx="1"/>
          </p:nvPr>
        </p:nvSpPr>
        <p:spPr>
          <a:xfrm>
            <a:off x="3023239" y="8069582"/>
            <a:ext cx="18568033" cy="3954778"/>
          </a:xfrm>
        </p:spPr>
        <p:txBody>
          <a:bodyPr anchor="b"/>
          <a:lstStyle>
            <a:lvl1pPr marL="0" indent="0">
              <a:buNone/>
              <a:defRPr sz="8640" b="1"/>
            </a:lvl1pPr>
            <a:lvl2pPr marL="1645920" indent="0">
              <a:buNone/>
              <a:defRPr sz="7200" b="1"/>
            </a:lvl2pPr>
            <a:lvl3pPr marL="3291840" indent="0">
              <a:buNone/>
              <a:defRPr sz="6480" b="1"/>
            </a:lvl3pPr>
            <a:lvl4pPr marL="4937760" indent="0">
              <a:buNone/>
              <a:defRPr sz="5760" b="1"/>
            </a:lvl4pPr>
            <a:lvl5pPr marL="6583680" indent="0">
              <a:buNone/>
              <a:defRPr sz="5760" b="1"/>
            </a:lvl5pPr>
            <a:lvl6pPr marL="8229600" indent="0">
              <a:buNone/>
              <a:defRPr sz="5760" b="1"/>
            </a:lvl6pPr>
            <a:lvl7pPr marL="9875520" indent="0">
              <a:buNone/>
              <a:defRPr sz="5760" b="1"/>
            </a:lvl7pPr>
            <a:lvl8pPr marL="11521440" indent="0">
              <a:buNone/>
              <a:defRPr sz="5760" b="1"/>
            </a:lvl8pPr>
            <a:lvl9pPr marL="13167360" indent="0">
              <a:buNone/>
              <a:defRPr sz="5760" b="1"/>
            </a:lvl9pPr>
          </a:lstStyle>
          <a:p>
            <a:pPr lvl="0"/>
            <a:r>
              <a:rPr lang="en-US"/>
              <a:t>Edit Master text styles</a:t>
            </a:r>
          </a:p>
        </p:txBody>
      </p:sp>
      <p:sp>
        <p:nvSpPr>
          <p:cNvPr id="4" name="Content Placeholder 3"/>
          <p:cNvSpPr>
            <a:spLocks noGrp="1"/>
          </p:cNvSpPr>
          <p:nvPr>
            <p:ph sz="half" idx="2"/>
          </p:nvPr>
        </p:nvSpPr>
        <p:spPr>
          <a:xfrm>
            <a:off x="3023239" y="12024360"/>
            <a:ext cx="18568033" cy="176860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22219920" y="8069582"/>
            <a:ext cx="18659477" cy="3954778"/>
          </a:xfrm>
        </p:spPr>
        <p:txBody>
          <a:bodyPr anchor="b"/>
          <a:lstStyle>
            <a:lvl1pPr marL="0" indent="0">
              <a:buNone/>
              <a:defRPr sz="8640" b="1"/>
            </a:lvl1pPr>
            <a:lvl2pPr marL="1645920" indent="0">
              <a:buNone/>
              <a:defRPr sz="7200" b="1"/>
            </a:lvl2pPr>
            <a:lvl3pPr marL="3291840" indent="0">
              <a:buNone/>
              <a:defRPr sz="6480" b="1"/>
            </a:lvl3pPr>
            <a:lvl4pPr marL="4937760" indent="0">
              <a:buNone/>
              <a:defRPr sz="5760" b="1"/>
            </a:lvl4pPr>
            <a:lvl5pPr marL="6583680" indent="0">
              <a:buNone/>
              <a:defRPr sz="5760" b="1"/>
            </a:lvl5pPr>
            <a:lvl6pPr marL="8229600" indent="0">
              <a:buNone/>
              <a:defRPr sz="5760" b="1"/>
            </a:lvl6pPr>
            <a:lvl7pPr marL="9875520" indent="0">
              <a:buNone/>
              <a:defRPr sz="5760" b="1"/>
            </a:lvl7pPr>
            <a:lvl8pPr marL="11521440" indent="0">
              <a:buNone/>
              <a:defRPr sz="5760" b="1"/>
            </a:lvl8pPr>
            <a:lvl9pPr marL="13167360" indent="0">
              <a:buNone/>
              <a:defRPr sz="5760" b="1"/>
            </a:lvl9pPr>
          </a:lstStyle>
          <a:p>
            <a:pPr lvl="0"/>
            <a:r>
              <a:rPr lang="en-US"/>
              <a:t>Edit Master text styles</a:t>
            </a:r>
          </a:p>
        </p:txBody>
      </p:sp>
      <p:sp>
        <p:nvSpPr>
          <p:cNvPr id="6" name="Content Placeholder 5"/>
          <p:cNvSpPr>
            <a:spLocks noGrp="1"/>
          </p:cNvSpPr>
          <p:nvPr>
            <p:ph sz="quarter" idx="4"/>
          </p:nvPr>
        </p:nvSpPr>
        <p:spPr>
          <a:xfrm>
            <a:off x="22219920" y="12024360"/>
            <a:ext cx="18659477" cy="176860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36A0C29-10DF-4909-BAAF-D32FA740DF4A}" type="datetimeFigureOut">
              <a:rPr lang="en-US" smtClean="0"/>
              <a:t>4/17/2019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C7CFA8D-380F-4F4D-810E-BC0F091607D6}" type="slidenum">
              <a:rPr lang="en-US" smtClean="0"/>
              <a:t>‹#›</a:t>
            </a:fld>
            <a:endParaRPr lang="en-US"/>
          </a:p>
        </p:txBody>
      </p:sp>
    </p:spTree>
    <p:extLst>
      <p:ext uri="{BB962C8B-B14F-4D97-AF65-F5344CB8AC3E}">
        <p14:creationId xmlns:p14="http://schemas.microsoft.com/office/powerpoint/2010/main" val="34611088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36A0C29-10DF-4909-BAAF-D32FA740DF4A}" type="datetimeFigureOut">
              <a:rPr lang="en-US" smtClean="0"/>
              <a:t>4/17/2019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C7CFA8D-380F-4F4D-810E-BC0F091607D6}" type="slidenum">
              <a:rPr lang="en-US" smtClean="0"/>
              <a:t>‹#›</a:t>
            </a:fld>
            <a:endParaRPr lang="en-US"/>
          </a:p>
        </p:txBody>
      </p:sp>
    </p:spTree>
    <p:extLst>
      <p:ext uri="{BB962C8B-B14F-4D97-AF65-F5344CB8AC3E}">
        <p14:creationId xmlns:p14="http://schemas.microsoft.com/office/powerpoint/2010/main" val="17759560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36A0C29-10DF-4909-BAAF-D32FA740DF4A}" type="datetimeFigureOut">
              <a:rPr lang="en-US" smtClean="0"/>
              <a:t>4/17/2019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C7CFA8D-380F-4F4D-810E-BC0F091607D6}" type="slidenum">
              <a:rPr lang="en-US" smtClean="0"/>
              <a:t>‹#›</a:t>
            </a:fld>
            <a:endParaRPr lang="en-US"/>
          </a:p>
        </p:txBody>
      </p:sp>
    </p:spTree>
    <p:extLst>
      <p:ext uri="{BB962C8B-B14F-4D97-AF65-F5344CB8AC3E}">
        <p14:creationId xmlns:p14="http://schemas.microsoft.com/office/powerpoint/2010/main" val="13604645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9" y="2194560"/>
            <a:ext cx="14156053" cy="7680960"/>
          </a:xfrm>
        </p:spPr>
        <p:txBody>
          <a:bodyPr anchor="b"/>
          <a:lstStyle>
            <a:lvl1pPr>
              <a:defRPr sz="11520"/>
            </a:lvl1pPr>
          </a:lstStyle>
          <a:p>
            <a:r>
              <a:rPr lang="en-US"/>
              <a:t>Click to edit Master title style</a:t>
            </a:r>
          </a:p>
        </p:txBody>
      </p:sp>
      <p:sp>
        <p:nvSpPr>
          <p:cNvPr id="3" name="Content Placeholder 2"/>
          <p:cNvSpPr>
            <a:spLocks noGrp="1"/>
          </p:cNvSpPr>
          <p:nvPr>
            <p:ph idx="1"/>
          </p:nvPr>
        </p:nvSpPr>
        <p:spPr>
          <a:xfrm>
            <a:off x="18659477" y="4739642"/>
            <a:ext cx="22219920" cy="23393400"/>
          </a:xfrm>
        </p:spPr>
        <p:txBody>
          <a:bodyPr/>
          <a:lstStyle>
            <a:lvl1pPr>
              <a:defRPr sz="11520"/>
            </a:lvl1pPr>
            <a:lvl2pPr>
              <a:defRPr sz="10080"/>
            </a:lvl2pPr>
            <a:lvl3pPr>
              <a:defRPr sz="8640"/>
            </a:lvl3pPr>
            <a:lvl4pPr>
              <a:defRPr sz="7200"/>
            </a:lvl4pPr>
            <a:lvl5pPr>
              <a:defRPr sz="7200"/>
            </a:lvl5pPr>
            <a:lvl6pPr>
              <a:defRPr sz="7200"/>
            </a:lvl6pPr>
            <a:lvl7pPr>
              <a:defRPr sz="7200"/>
            </a:lvl7pPr>
            <a:lvl8pPr>
              <a:defRPr sz="7200"/>
            </a:lvl8pPr>
            <a:lvl9pPr>
              <a:defRPr sz="7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023239" y="9875520"/>
            <a:ext cx="14156053" cy="18295622"/>
          </a:xfrm>
        </p:spPr>
        <p:txBody>
          <a:bodyPr/>
          <a:lstStyle>
            <a:lvl1pPr marL="0" indent="0">
              <a:buNone/>
              <a:defRPr sz="5760"/>
            </a:lvl1pPr>
            <a:lvl2pPr marL="1645920" indent="0">
              <a:buNone/>
              <a:defRPr sz="5040"/>
            </a:lvl2pPr>
            <a:lvl3pPr marL="3291840" indent="0">
              <a:buNone/>
              <a:defRPr sz="4320"/>
            </a:lvl3pPr>
            <a:lvl4pPr marL="4937760" indent="0">
              <a:buNone/>
              <a:defRPr sz="3600"/>
            </a:lvl4pPr>
            <a:lvl5pPr marL="6583680" indent="0">
              <a:buNone/>
              <a:defRPr sz="3600"/>
            </a:lvl5pPr>
            <a:lvl6pPr marL="8229600" indent="0">
              <a:buNone/>
              <a:defRPr sz="3600"/>
            </a:lvl6pPr>
            <a:lvl7pPr marL="9875520" indent="0">
              <a:buNone/>
              <a:defRPr sz="3600"/>
            </a:lvl7pPr>
            <a:lvl8pPr marL="11521440" indent="0">
              <a:buNone/>
              <a:defRPr sz="3600"/>
            </a:lvl8pPr>
            <a:lvl9pPr marL="13167360" indent="0">
              <a:buNone/>
              <a:defRPr sz="3600"/>
            </a:lvl9pPr>
          </a:lstStyle>
          <a:p>
            <a:pPr lvl="0"/>
            <a:r>
              <a:rPr lang="en-US"/>
              <a:t>Edit Master text styles</a:t>
            </a:r>
          </a:p>
        </p:txBody>
      </p:sp>
      <p:sp>
        <p:nvSpPr>
          <p:cNvPr id="5" name="Date Placeholder 4"/>
          <p:cNvSpPr>
            <a:spLocks noGrp="1"/>
          </p:cNvSpPr>
          <p:nvPr>
            <p:ph type="dt" sz="half" idx="10"/>
          </p:nvPr>
        </p:nvSpPr>
        <p:spPr/>
        <p:txBody>
          <a:bodyPr/>
          <a:lstStyle/>
          <a:p>
            <a:fld id="{B36A0C29-10DF-4909-BAAF-D32FA740DF4A}" type="datetimeFigureOut">
              <a:rPr lang="en-US" smtClean="0"/>
              <a:t>4/17/2019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C7CFA8D-380F-4F4D-810E-BC0F091607D6}" type="slidenum">
              <a:rPr lang="en-US" smtClean="0"/>
              <a:t>‹#›</a:t>
            </a:fld>
            <a:endParaRPr lang="en-US"/>
          </a:p>
        </p:txBody>
      </p:sp>
    </p:spTree>
    <p:extLst>
      <p:ext uri="{BB962C8B-B14F-4D97-AF65-F5344CB8AC3E}">
        <p14:creationId xmlns:p14="http://schemas.microsoft.com/office/powerpoint/2010/main" val="20773746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9" y="2194560"/>
            <a:ext cx="14156053" cy="7680960"/>
          </a:xfrm>
        </p:spPr>
        <p:txBody>
          <a:bodyPr anchor="b"/>
          <a:lstStyle>
            <a:lvl1pPr>
              <a:defRPr sz="11520"/>
            </a:lvl1pPr>
          </a:lstStyle>
          <a:p>
            <a:r>
              <a:rPr lang="en-US"/>
              <a:t>Click to edit Master title style</a:t>
            </a:r>
          </a:p>
        </p:txBody>
      </p:sp>
      <p:sp>
        <p:nvSpPr>
          <p:cNvPr id="3" name="Picture Placeholder 2"/>
          <p:cNvSpPr>
            <a:spLocks noGrp="1"/>
          </p:cNvSpPr>
          <p:nvPr>
            <p:ph type="pic" idx="1"/>
          </p:nvPr>
        </p:nvSpPr>
        <p:spPr>
          <a:xfrm>
            <a:off x="18659477" y="4739642"/>
            <a:ext cx="22219920" cy="23393400"/>
          </a:xfrm>
        </p:spPr>
        <p:txBody>
          <a:bodyPr/>
          <a:lstStyle>
            <a:lvl1pPr marL="0" indent="0">
              <a:buNone/>
              <a:defRPr sz="11520"/>
            </a:lvl1pPr>
            <a:lvl2pPr marL="1645920" indent="0">
              <a:buNone/>
              <a:defRPr sz="10080"/>
            </a:lvl2pPr>
            <a:lvl3pPr marL="3291840" indent="0">
              <a:buNone/>
              <a:defRPr sz="8640"/>
            </a:lvl3pPr>
            <a:lvl4pPr marL="4937760" indent="0">
              <a:buNone/>
              <a:defRPr sz="7200"/>
            </a:lvl4pPr>
            <a:lvl5pPr marL="6583680" indent="0">
              <a:buNone/>
              <a:defRPr sz="7200"/>
            </a:lvl5pPr>
            <a:lvl6pPr marL="8229600" indent="0">
              <a:buNone/>
              <a:defRPr sz="7200"/>
            </a:lvl6pPr>
            <a:lvl7pPr marL="9875520" indent="0">
              <a:buNone/>
              <a:defRPr sz="7200"/>
            </a:lvl7pPr>
            <a:lvl8pPr marL="11521440" indent="0">
              <a:buNone/>
              <a:defRPr sz="7200"/>
            </a:lvl8pPr>
            <a:lvl9pPr marL="13167360" indent="0">
              <a:buNone/>
              <a:defRPr sz="7200"/>
            </a:lvl9pPr>
          </a:lstStyle>
          <a:p>
            <a:endParaRPr lang="en-US"/>
          </a:p>
        </p:txBody>
      </p:sp>
      <p:sp>
        <p:nvSpPr>
          <p:cNvPr id="4" name="Text Placeholder 3"/>
          <p:cNvSpPr>
            <a:spLocks noGrp="1"/>
          </p:cNvSpPr>
          <p:nvPr>
            <p:ph type="body" sz="half" idx="2"/>
          </p:nvPr>
        </p:nvSpPr>
        <p:spPr>
          <a:xfrm>
            <a:off x="3023239" y="9875520"/>
            <a:ext cx="14156053" cy="18295622"/>
          </a:xfrm>
        </p:spPr>
        <p:txBody>
          <a:bodyPr/>
          <a:lstStyle>
            <a:lvl1pPr marL="0" indent="0">
              <a:buNone/>
              <a:defRPr sz="5760"/>
            </a:lvl1pPr>
            <a:lvl2pPr marL="1645920" indent="0">
              <a:buNone/>
              <a:defRPr sz="5040"/>
            </a:lvl2pPr>
            <a:lvl3pPr marL="3291840" indent="0">
              <a:buNone/>
              <a:defRPr sz="4320"/>
            </a:lvl3pPr>
            <a:lvl4pPr marL="4937760" indent="0">
              <a:buNone/>
              <a:defRPr sz="3600"/>
            </a:lvl4pPr>
            <a:lvl5pPr marL="6583680" indent="0">
              <a:buNone/>
              <a:defRPr sz="3600"/>
            </a:lvl5pPr>
            <a:lvl6pPr marL="8229600" indent="0">
              <a:buNone/>
              <a:defRPr sz="3600"/>
            </a:lvl6pPr>
            <a:lvl7pPr marL="9875520" indent="0">
              <a:buNone/>
              <a:defRPr sz="3600"/>
            </a:lvl7pPr>
            <a:lvl8pPr marL="11521440" indent="0">
              <a:buNone/>
              <a:defRPr sz="3600"/>
            </a:lvl8pPr>
            <a:lvl9pPr marL="13167360" indent="0">
              <a:buNone/>
              <a:defRPr sz="3600"/>
            </a:lvl9pPr>
          </a:lstStyle>
          <a:p>
            <a:pPr lvl="0"/>
            <a:r>
              <a:rPr lang="en-US"/>
              <a:t>Edit Master text styles</a:t>
            </a:r>
          </a:p>
        </p:txBody>
      </p:sp>
      <p:sp>
        <p:nvSpPr>
          <p:cNvPr id="5" name="Date Placeholder 4"/>
          <p:cNvSpPr>
            <a:spLocks noGrp="1"/>
          </p:cNvSpPr>
          <p:nvPr>
            <p:ph type="dt" sz="half" idx="10"/>
          </p:nvPr>
        </p:nvSpPr>
        <p:spPr/>
        <p:txBody>
          <a:bodyPr/>
          <a:lstStyle/>
          <a:p>
            <a:fld id="{B36A0C29-10DF-4909-BAAF-D32FA740DF4A}" type="datetimeFigureOut">
              <a:rPr lang="en-US" smtClean="0"/>
              <a:t>4/17/2019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C7CFA8D-380F-4F4D-810E-BC0F091607D6}" type="slidenum">
              <a:rPr lang="en-US" smtClean="0"/>
              <a:t>‹#›</a:t>
            </a:fld>
            <a:endParaRPr lang="en-US"/>
          </a:p>
        </p:txBody>
      </p:sp>
    </p:spTree>
    <p:extLst>
      <p:ext uri="{BB962C8B-B14F-4D97-AF65-F5344CB8AC3E}">
        <p14:creationId xmlns:p14="http://schemas.microsoft.com/office/powerpoint/2010/main" val="42187658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17520" y="1752603"/>
            <a:ext cx="37856160" cy="636270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3017520" y="8763000"/>
            <a:ext cx="37856160" cy="2088642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3017520" y="30510482"/>
            <a:ext cx="9875520" cy="1752600"/>
          </a:xfrm>
          <a:prstGeom prst="rect">
            <a:avLst/>
          </a:prstGeom>
        </p:spPr>
        <p:txBody>
          <a:bodyPr vert="horz" lIns="91440" tIns="45720" rIns="91440" bIns="45720" rtlCol="0" anchor="ctr"/>
          <a:lstStyle>
            <a:lvl1pPr algn="l">
              <a:defRPr sz="4320">
                <a:solidFill>
                  <a:schemeClr val="tx1">
                    <a:tint val="75000"/>
                  </a:schemeClr>
                </a:solidFill>
              </a:defRPr>
            </a:lvl1pPr>
          </a:lstStyle>
          <a:p>
            <a:fld id="{B36A0C29-10DF-4909-BAAF-D32FA740DF4A}" type="datetimeFigureOut">
              <a:rPr lang="en-US" smtClean="0"/>
              <a:t>4/17/2019</a:t>
            </a:fld>
            <a:endParaRPr lang="en-US"/>
          </a:p>
        </p:txBody>
      </p:sp>
      <p:sp>
        <p:nvSpPr>
          <p:cNvPr id="5" name="Footer Placeholder 4"/>
          <p:cNvSpPr>
            <a:spLocks noGrp="1"/>
          </p:cNvSpPr>
          <p:nvPr>
            <p:ph type="ftr" sz="quarter" idx="3"/>
          </p:nvPr>
        </p:nvSpPr>
        <p:spPr>
          <a:xfrm>
            <a:off x="14538960" y="30510482"/>
            <a:ext cx="14813280" cy="1752600"/>
          </a:xfrm>
          <a:prstGeom prst="rect">
            <a:avLst/>
          </a:prstGeom>
        </p:spPr>
        <p:txBody>
          <a:bodyPr vert="horz" lIns="91440" tIns="45720" rIns="91440" bIns="45720" rtlCol="0" anchor="ctr"/>
          <a:lstStyle>
            <a:lvl1pPr algn="ctr">
              <a:defRPr sz="432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0998160" y="30510482"/>
            <a:ext cx="9875520" cy="1752600"/>
          </a:xfrm>
          <a:prstGeom prst="rect">
            <a:avLst/>
          </a:prstGeom>
        </p:spPr>
        <p:txBody>
          <a:bodyPr vert="horz" lIns="91440" tIns="45720" rIns="91440" bIns="45720" rtlCol="0" anchor="ctr"/>
          <a:lstStyle>
            <a:lvl1pPr algn="r">
              <a:defRPr sz="4320">
                <a:solidFill>
                  <a:schemeClr val="tx1">
                    <a:tint val="75000"/>
                  </a:schemeClr>
                </a:solidFill>
              </a:defRPr>
            </a:lvl1pPr>
          </a:lstStyle>
          <a:p>
            <a:fld id="{DC7CFA8D-380F-4F4D-810E-BC0F091607D6}" type="slidenum">
              <a:rPr lang="en-US" smtClean="0"/>
              <a:t>‹#›</a:t>
            </a:fld>
            <a:endParaRPr lang="en-US"/>
          </a:p>
        </p:txBody>
      </p:sp>
    </p:spTree>
    <p:extLst>
      <p:ext uri="{BB962C8B-B14F-4D97-AF65-F5344CB8AC3E}">
        <p14:creationId xmlns:p14="http://schemas.microsoft.com/office/powerpoint/2010/main" val="2886305015"/>
      </p:ext>
    </p:extLst>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Lst>
  <p:txStyles>
    <p:titleStyle>
      <a:lvl1pPr algn="l" defTabSz="3291840" rtl="0" eaLnBrk="1" latinLnBrk="0" hangingPunct="1">
        <a:lnSpc>
          <a:spcPct val="90000"/>
        </a:lnSpc>
        <a:spcBef>
          <a:spcPct val="0"/>
        </a:spcBef>
        <a:buNone/>
        <a:defRPr sz="15840" kern="1200">
          <a:solidFill>
            <a:schemeClr val="tx1"/>
          </a:solidFill>
          <a:latin typeface="+mj-lt"/>
          <a:ea typeface="+mj-ea"/>
          <a:cs typeface="+mj-cs"/>
        </a:defRPr>
      </a:lvl1pPr>
    </p:titleStyle>
    <p:bodyStyle>
      <a:lvl1pPr marL="822960" indent="-822960" algn="l" defTabSz="3291840" rtl="0" eaLnBrk="1" latinLnBrk="0" hangingPunct="1">
        <a:lnSpc>
          <a:spcPct val="90000"/>
        </a:lnSpc>
        <a:spcBef>
          <a:spcPts val="3600"/>
        </a:spcBef>
        <a:buFont typeface="Arial" panose="020B0604020202020204" pitchFamily="34" charset="0"/>
        <a:buChar char="•"/>
        <a:defRPr sz="10080" kern="1200">
          <a:solidFill>
            <a:schemeClr val="tx1"/>
          </a:solidFill>
          <a:latin typeface="+mn-lt"/>
          <a:ea typeface="+mn-ea"/>
          <a:cs typeface="+mn-cs"/>
        </a:defRPr>
      </a:lvl1pPr>
      <a:lvl2pPr marL="2468880" indent="-822960" algn="l" defTabSz="3291840" rtl="0" eaLnBrk="1" latinLnBrk="0" hangingPunct="1">
        <a:lnSpc>
          <a:spcPct val="90000"/>
        </a:lnSpc>
        <a:spcBef>
          <a:spcPts val="1800"/>
        </a:spcBef>
        <a:buFont typeface="Arial" panose="020B0604020202020204" pitchFamily="34" charset="0"/>
        <a:buChar char="•"/>
        <a:defRPr sz="8640" kern="1200">
          <a:solidFill>
            <a:schemeClr val="tx1"/>
          </a:solidFill>
          <a:latin typeface="+mn-lt"/>
          <a:ea typeface="+mn-ea"/>
          <a:cs typeface="+mn-cs"/>
        </a:defRPr>
      </a:lvl2pPr>
      <a:lvl3pPr marL="4114800" indent="-822960" algn="l" defTabSz="3291840" rtl="0" eaLnBrk="1" latinLnBrk="0" hangingPunct="1">
        <a:lnSpc>
          <a:spcPct val="90000"/>
        </a:lnSpc>
        <a:spcBef>
          <a:spcPts val="1800"/>
        </a:spcBef>
        <a:buFont typeface="Arial" panose="020B0604020202020204" pitchFamily="34" charset="0"/>
        <a:buChar char="•"/>
        <a:defRPr sz="7200" kern="1200">
          <a:solidFill>
            <a:schemeClr val="tx1"/>
          </a:solidFill>
          <a:latin typeface="+mn-lt"/>
          <a:ea typeface="+mn-ea"/>
          <a:cs typeface="+mn-cs"/>
        </a:defRPr>
      </a:lvl3pPr>
      <a:lvl4pPr marL="576072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4pPr>
      <a:lvl5pPr marL="740664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5pPr>
      <a:lvl6pPr marL="905256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6pPr>
      <a:lvl7pPr marL="1069848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7pPr>
      <a:lvl8pPr marL="1234440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8pPr>
      <a:lvl9pPr marL="1399032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9pPr>
    </p:bodyStyle>
    <p:otherStyle>
      <a:defPPr>
        <a:defRPr lang="en-US"/>
      </a:defPPr>
      <a:lvl1pPr marL="0" algn="l" defTabSz="3291840" rtl="0" eaLnBrk="1" latinLnBrk="0" hangingPunct="1">
        <a:defRPr sz="6480" kern="1200">
          <a:solidFill>
            <a:schemeClr val="tx1"/>
          </a:solidFill>
          <a:latin typeface="+mn-lt"/>
          <a:ea typeface="+mn-ea"/>
          <a:cs typeface="+mn-cs"/>
        </a:defRPr>
      </a:lvl1pPr>
      <a:lvl2pPr marL="1645920" algn="l" defTabSz="3291840" rtl="0" eaLnBrk="1" latinLnBrk="0" hangingPunct="1">
        <a:defRPr sz="6480" kern="1200">
          <a:solidFill>
            <a:schemeClr val="tx1"/>
          </a:solidFill>
          <a:latin typeface="+mn-lt"/>
          <a:ea typeface="+mn-ea"/>
          <a:cs typeface="+mn-cs"/>
        </a:defRPr>
      </a:lvl2pPr>
      <a:lvl3pPr marL="3291840" algn="l" defTabSz="3291840" rtl="0" eaLnBrk="1" latinLnBrk="0" hangingPunct="1">
        <a:defRPr sz="6480" kern="1200">
          <a:solidFill>
            <a:schemeClr val="tx1"/>
          </a:solidFill>
          <a:latin typeface="+mn-lt"/>
          <a:ea typeface="+mn-ea"/>
          <a:cs typeface="+mn-cs"/>
        </a:defRPr>
      </a:lvl3pPr>
      <a:lvl4pPr marL="4937760" algn="l" defTabSz="3291840" rtl="0" eaLnBrk="1" latinLnBrk="0" hangingPunct="1">
        <a:defRPr sz="6480" kern="1200">
          <a:solidFill>
            <a:schemeClr val="tx1"/>
          </a:solidFill>
          <a:latin typeface="+mn-lt"/>
          <a:ea typeface="+mn-ea"/>
          <a:cs typeface="+mn-cs"/>
        </a:defRPr>
      </a:lvl4pPr>
      <a:lvl5pPr marL="6583680" algn="l" defTabSz="3291840" rtl="0" eaLnBrk="1" latinLnBrk="0" hangingPunct="1">
        <a:defRPr sz="6480" kern="1200">
          <a:solidFill>
            <a:schemeClr val="tx1"/>
          </a:solidFill>
          <a:latin typeface="+mn-lt"/>
          <a:ea typeface="+mn-ea"/>
          <a:cs typeface="+mn-cs"/>
        </a:defRPr>
      </a:lvl5pPr>
      <a:lvl6pPr marL="8229600" algn="l" defTabSz="3291840" rtl="0" eaLnBrk="1" latinLnBrk="0" hangingPunct="1">
        <a:defRPr sz="6480" kern="1200">
          <a:solidFill>
            <a:schemeClr val="tx1"/>
          </a:solidFill>
          <a:latin typeface="+mn-lt"/>
          <a:ea typeface="+mn-ea"/>
          <a:cs typeface="+mn-cs"/>
        </a:defRPr>
      </a:lvl6pPr>
      <a:lvl7pPr marL="9875520" algn="l" defTabSz="3291840" rtl="0" eaLnBrk="1" latinLnBrk="0" hangingPunct="1">
        <a:defRPr sz="6480" kern="1200">
          <a:solidFill>
            <a:schemeClr val="tx1"/>
          </a:solidFill>
          <a:latin typeface="+mn-lt"/>
          <a:ea typeface="+mn-ea"/>
          <a:cs typeface="+mn-cs"/>
        </a:defRPr>
      </a:lvl7pPr>
      <a:lvl8pPr marL="11521440" algn="l" defTabSz="3291840" rtl="0" eaLnBrk="1" latinLnBrk="0" hangingPunct="1">
        <a:defRPr sz="6480" kern="1200">
          <a:solidFill>
            <a:schemeClr val="tx1"/>
          </a:solidFill>
          <a:latin typeface="+mn-lt"/>
          <a:ea typeface="+mn-ea"/>
          <a:cs typeface="+mn-cs"/>
        </a:defRPr>
      </a:lvl8pPr>
      <a:lvl9pPr marL="13167360" algn="l" defTabSz="3291840" rtl="0" eaLnBrk="1" latinLnBrk="0" hangingPunct="1">
        <a:defRPr sz="648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microsoft.com/office/2007/relationships/hdphoto" Target="../media/hdphoto3.wdp"/><Relationship Id="rId13" Type="http://schemas.microsoft.com/office/2007/relationships/hdphoto" Target="../media/hdphoto5.wdp"/><Relationship Id="rId18" Type="http://schemas.openxmlformats.org/officeDocument/2006/relationships/image" Target="../media/image11.png"/><Relationship Id="rId26" Type="http://schemas.openxmlformats.org/officeDocument/2006/relationships/image" Target="../media/image16.png"/><Relationship Id="rId3" Type="http://schemas.microsoft.com/office/2007/relationships/hdphoto" Target="../media/hdphoto1.wdp"/><Relationship Id="rId21" Type="http://schemas.openxmlformats.org/officeDocument/2006/relationships/image" Target="../media/image13.png"/><Relationship Id="rId7" Type="http://schemas.openxmlformats.org/officeDocument/2006/relationships/image" Target="../media/image4.png"/><Relationship Id="rId12" Type="http://schemas.openxmlformats.org/officeDocument/2006/relationships/image" Target="../media/image7.png"/><Relationship Id="rId17" Type="http://schemas.openxmlformats.org/officeDocument/2006/relationships/image" Target="../media/image10.jpg"/><Relationship Id="rId25" Type="http://schemas.openxmlformats.org/officeDocument/2006/relationships/image" Target="../media/image15.png"/><Relationship Id="rId2" Type="http://schemas.openxmlformats.org/officeDocument/2006/relationships/image" Target="../media/image1.png"/><Relationship Id="rId16" Type="http://schemas.openxmlformats.org/officeDocument/2006/relationships/image" Target="../media/image9.jpg"/><Relationship Id="rId20" Type="http://schemas.openxmlformats.org/officeDocument/2006/relationships/image" Target="../media/image12.png"/><Relationship Id="rId29" Type="http://schemas.openxmlformats.org/officeDocument/2006/relationships/image" Target="../media/image19.png"/><Relationship Id="rId1" Type="http://schemas.openxmlformats.org/officeDocument/2006/relationships/slideLayout" Target="../slideLayouts/slideLayout7.xml"/><Relationship Id="rId6" Type="http://schemas.microsoft.com/office/2007/relationships/hdphoto" Target="../media/hdphoto2.wdp"/><Relationship Id="rId11" Type="http://schemas.openxmlformats.org/officeDocument/2006/relationships/image" Target="../media/image6.png"/><Relationship Id="rId24" Type="http://schemas.microsoft.com/office/2007/relationships/hdphoto" Target="../media/hdphoto9.wdp"/><Relationship Id="rId5" Type="http://schemas.openxmlformats.org/officeDocument/2006/relationships/image" Target="../media/image3.png"/><Relationship Id="rId15" Type="http://schemas.microsoft.com/office/2007/relationships/hdphoto" Target="../media/hdphoto6.wdp"/><Relationship Id="rId23" Type="http://schemas.openxmlformats.org/officeDocument/2006/relationships/image" Target="../media/image14.png"/><Relationship Id="rId28" Type="http://schemas.openxmlformats.org/officeDocument/2006/relationships/image" Target="../media/image18.png"/><Relationship Id="rId10" Type="http://schemas.microsoft.com/office/2007/relationships/hdphoto" Target="../media/hdphoto4.wdp"/><Relationship Id="rId19" Type="http://schemas.microsoft.com/office/2007/relationships/hdphoto" Target="../media/hdphoto7.wdp"/><Relationship Id="rId4" Type="http://schemas.openxmlformats.org/officeDocument/2006/relationships/image" Target="../media/image2.png"/><Relationship Id="rId9" Type="http://schemas.openxmlformats.org/officeDocument/2006/relationships/image" Target="../media/image5.png"/><Relationship Id="rId14" Type="http://schemas.openxmlformats.org/officeDocument/2006/relationships/image" Target="../media/image8.png"/><Relationship Id="rId22" Type="http://schemas.microsoft.com/office/2007/relationships/hdphoto" Target="../media/hdphoto8.wdp"/><Relationship Id="rId27"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50000">
              <a:schemeClr val="bg2">
                <a:tint val="97000"/>
                <a:hueMod val="92000"/>
                <a:satMod val="169000"/>
                <a:lumMod val="0"/>
                <a:lumOff val="100000"/>
              </a:schemeClr>
            </a:gs>
            <a:gs pos="100000">
              <a:schemeClr val="bg2">
                <a:shade val="96000"/>
                <a:satMod val="120000"/>
                <a:lumMod val="90000"/>
              </a:schemeClr>
            </a:gs>
          </a:gsLst>
          <a:lin ang="5400000" scaled="1"/>
          <a:tileRect/>
        </a:gradFill>
        <a:effectLst/>
      </p:bgPr>
    </p:bg>
    <p:spTree>
      <p:nvGrpSpPr>
        <p:cNvPr id="1" name=""/>
        <p:cNvGrpSpPr/>
        <p:nvPr/>
      </p:nvGrpSpPr>
      <p:grpSpPr>
        <a:xfrm>
          <a:off x="0" y="0"/>
          <a:ext cx="0" cy="0"/>
          <a:chOff x="0" y="0"/>
          <a:chExt cx="0" cy="0"/>
        </a:xfrm>
      </p:grpSpPr>
      <p:sp>
        <p:nvSpPr>
          <p:cNvPr id="64" name="TextBox 63"/>
          <p:cNvSpPr txBox="1"/>
          <p:nvPr/>
        </p:nvSpPr>
        <p:spPr>
          <a:xfrm>
            <a:off x="834619" y="26558454"/>
            <a:ext cx="12470501" cy="5586984"/>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rtlCol="0">
            <a:spAutoFit/>
          </a:bodyPr>
          <a:lstStyle/>
          <a:p>
            <a:pPr algn="ctr"/>
            <a:r>
              <a:rPr lang="en-US" sz="4000" dirty="0" smtClean="0">
                <a:latin typeface="Times New Roman" panose="02020603050405020304" pitchFamily="18" charset="0"/>
                <a:cs typeface="Times New Roman" panose="02020603050405020304" pitchFamily="18" charset="0"/>
              </a:rPr>
              <a:t>Low Temperature Thermometry</a:t>
            </a:r>
          </a:p>
          <a:p>
            <a:pPr algn="ctr"/>
            <a:r>
              <a:rPr lang="en-US" sz="4000" dirty="0" smtClean="0">
                <a:latin typeface="Times New Roman" panose="02020603050405020304" pitchFamily="18" charset="0"/>
                <a:cs typeface="Times New Roman" panose="02020603050405020304" pitchFamily="18" charset="0"/>
              </a:rPr>
              <a:t> </a:t>
            </a: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smtClean="0">
              <a:latin typeface="Times New Roman" panose="02020603050405020304" pitchFamily="18" charset="0"/>
              <a:cs typeface="Times New Roman" panose="02020603050405020304" pitchFamily="18" charset="0"/>
            </a:endParaRPr>
          </a:p>
          <a:p>
            <a:pPr algn="ctr"/>
            <a:endParaRPr lang="en-US" sz="2800" dirty="0" smtClean="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smtClean="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smtClean="0">
              <a:latin typeface="Times New Roman" panose="02020603050405020304" pitchFamily="18" charset="0"/>
              <a:cs typeface="Times New Roman" panose="02020603050405020304" pitchFamily="18" charset="0"/>
            </a:endParaRPr>
          </a:p>
          <a:p>
            <a:pPr algn="ctr"/>
            <a:endParaRPr lang="en-US" sz="2800" dirty="0" smtClean="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smtClean="0">
              <a:latin typeface="Times New Roman" panose="02020603050405020304" pitchFamily="18" charset="0"/>
              <a:cs typeface="Times New Roman" panose="02020603050405020304" pitchFamily="18" charset="0"/>
            </a:endParaRPr>
          </a:p>
        </p:txBody>
      </p:sp>
      <p:sp>
        <p:nvSpPr>
          <p:cNvPr id="31" name="TextBox 30"/>
          <p:cNvSpPr txBox="1"/>
          <p:nvPr/>
        </p:nvSpPr>
        <p:spPr>
          <a:xfrm>
            <a:off x="13624724" y="5074919"/>
            <a:ext cx="15099616" cy="19659600"/>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rtlCol="0">
            <a:spAutoFit/>
          </a:bodyPr>
          <a:lstStyle/>
          <a:p>
            <a:endParaRPr lang="en-US" dirty="0"/>
          </a:p>
        </p:txBody>
      </p:sp>
      <p:sp>
        <p:nvSpPr>
          <p:cNvPr id="5" name="TextBox 4"/>
          <p:cNvSpPr txBox="1"/>
          <p:nvPr/>
        </p:nvSpPr>
        <p:spPr>
          <a:xfrm>
            <a:off x="834619" y="19164216"/>
            <a:ext cx="12470501" cy="7171194"/>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rtlCol="0">
            <a:spAutoFit/>
          </a:bodyPr>
          <a:lstStyle/>
          <a:p>
            <a:pPr algn="ctr"/>
            <a:r>
              <a:rPr lang="en-US" sz="4000" dirty="0">
                <a:latin typeface="Times New Roman" panose="02020603050405020304" pitchFamily="18" charset="0"/>
                <a:cs typeface="Times New Roman" panose="02020603050405020304" pitchFamily="18" charset="0"/>
              </a:rPr>
              <a:t>Heater Cartridge </a:t>
            </a:r>
            <a:r>
              <a:rPr lang="en-US" sz="4000" dirty="0" smtClean="0">
                <a:latin typeface="Times New Roman" panose="02020603050405020304" pitchFamily="18" charset="0"/>
                <a:cs typeface="Times New Roman" panose="02020603050405020304" pitchFamily="18" charset="0"/>
              </a:rPr>
              <a:t>Performance</a:t>
            </a:r>
          </a:p>
          <a:p>
            <a:pPr algn="ctr"/>
            <a:r>
              <a:rPr lang="en-US" sz="2800" dirty="0" smtClean="0">
                <a:latin typeface="Times New Roman" panose="02020603050405020304" pitchFamily="18" charset="0"/>
                <a:cs typeface="Times New Roman" panose="02020603050405020304" pitchFamily="18" charset="0"/>
              </a:rPr>
              <a:t> The following graphs consist of </a:t>
            </a:r>
            <a:r>
              <a:rPr lang="en-US" sz="2800" dirty="0">
                <a:latin typeface="Times New Roman" panose="02020603050405020304" pitchFamily="18" charset="0"/>
                <a:cs typeface="Times New Roman" panose="02020603050405020304" pitchFamily="18" charset="0"/>
              </a:rPr>
              <a:t>experimental </a:t>
            </a:r>
            <a:r>
              <a:rPr lang="en-US" sz="2800" dirty="0" smtClean="0">
                <a:latin typeface="Times New Roman" panose="02020603050405020304" pitchFamily="18" charset="0"/>
                <a:cs typeface="Times New Roman" panose="02020603050405020304" pitchFamily="18" charset="0"/>
              </a:rPr>
              <a:t>data of the </a:t>
            </a:r>
            <a:r>
              <a:rPr lang="en-US" sz="2800" dirty="0">
                <a:latin typeface="Times New Roman" panose="02020603050405020304" pitchFamily="18" charset="0"/>
                <a:cs typeface="Times New Roman" panose="02020603050405020304" pitchFamily="18" charset="0"/>
              </a:rPr>
              <a:t>temperature response of the </a:t>
            </a:r>
            <a:r>
              <a:rPr lang="en-US" sz="2800" dirty="0" err="1">
                <a:latin typeface="Times New Roman" panose="02020603050405020304" pitchFamily="18" charset="0"/>
                <a:cs typeface="Times New Roman" panose="02020603050405020304" pitchFamily="18" charset="0"/>
              </a:rPr>
              <a:t>LHe</a:t>
            </a:r>
            <a:r>
              <a:rPr lang="en-US" sz="2800" dirty="0">
                <a:latin typeface="Times New Roman" panose="02020603050405020304" pitchFamily="18" charset="0"/>
                <a:cs typeface="Times New Roman" panose="02020603050405020304" pitchFamily="18" charset="0"/>
              </a:rPr>
              <a:t> radiation baffle to the heater </a:t>
            </a:r>
            <a:r>
              <a:rPr lang="en-US" sz="2800" dirty="0" smtClean="0">
                <a:latin typeface="Times New Roman" panose="02020603050405020304" pitchFamily="18" charset="0"/>
                <a:cs typeface="Times New Roman" panose="02020603050405020304" pitchFamily="18" charset="0"/>
              </a:rPr>
              <a:t>cartridge.</a:t>
            </a:r>
            <a:endParaRPr lang="en-US" sz="2800" dirty="0" smtClean="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p:txBody>
      </p:sp>
      <p:pic>
        <p:nvPicPr>
          <p:cNvPr id="10" name="Picture 9">
            <a:extLst>
              <a:ext uri="{FF2B5EF4-FFF2-40B4-BE49-F238E27FC236}">
                <a16:creationId xmlns:a16="http://schemas.microsoft.com/office/drawing/2014/main" id="{8B0781B2-AC8D-466A-A09D-18748F676156}"/>
              </a:ext>
            </a:extLst>
          </p:cNvPr>
          <p:cNvPicPr>
            <a:picLocks noChangeAspect="1"/>
          </p:cNvPicPr>
          <p:nvPr/>
        </p:nvPicPr>
        <p:blipFill rotWithShape="1">
          <a:blip r:embed="rId2">
            <a:alphaModFix/>
            <a:biLevel thresh="75000"/>
            <a:extLst>
              <a:ext uri="{BEBA8EAE-BF5A-486C-A8C5-ECC9F3942E4B}">
                <a14:imgProps xmlns:a14="http://schemas.microsoft.com/office/drawing/2010/main">
                  <a14:imgLayer r:embed="rId3">
                    <a14:imgEffect>
                      <a14:sharpenSoften amount="50000"/>
                    </a14:imgEffect>
                  </a14:imgLayer>
                </a14:imgProps>
              </a:ext>
            </a:extLst>
          </a:blip>
          <a:srcRect l="4952" t="19924" r="64249" b="22254"/>
          <a:stretch/>
        </p:blipFill>
        <p:spPr>
          <a:xfrm>
            <a:off x="40427820" y="423913"/>
            <a:ext cx="2820877" cy="2978934"/>
          </a:xfrm>
          <a:prstGeom prst="rect">
            <a:avLst/>
          </a:prstGeom>
          <a:solidFill>
            <a:schemeClr val="accent1"/>
          </a:solidFill>
        </p:spPr>
      </p:pic>
      <p:pic>
        <p:nvPicPr>
          <p:cNvPr id="15" name="Picture 14" descr="A black sign with white text&#10;&#10;Description generated with high confidence">
            <a:extLst>
              <a:ext uri="{FF2B5EF4-FFF2-40B4-BE49-F238E27FC236}">
                <a16:creationId xmlns:a16="http://schemas.microsoft.com/office/drawing/2014/main" id="{DC671951-5AEF-443A-88F0-7C0A1EB2EB02}"/>
              </a:ext>
            </a:extLst>
          </p:cNvPr>
          <p:cNvPicPr>
            <a:picLocks noChangeAspect="1"/>
          </p:cNvPicPr>
          <p:nvPr/>
        </p:nvPicPr>
        <p:blipFill>
          <a:blip r:embed="rId4" cstate="hqprint">
            <a:biLevel thresh="75000"/>
            <a:extLst>
              <a:ext uri="{28A0092B-C50C-407E-A947-70E740481C1C}">
                <a14:useLocalDpi xmlns:a14="http://schemas.microsoft.com/office/drawing/2010/main" val="0"/>
              </a:ext>
            </a:extLst>
          </a:blip>
          <a:stretch>
            <a:fillRect/>
          </a:stretch>
        </p:blipFill>
        <p:spPr>
          <a:xfrm>
            <a:off x="842934" y="658913"/>
            <a:ext cx="9702448" cy="1633867"/>
          </a:xfrm>
          <a:prstGeom prst="rect">
            <a:avLst/>
          </a:prstGeom>
        </p:spPr>
      </p:pic>
      <p:sp>
        <p:nvSpPr>
          <p:cNvPr id="11" name="TextBox 10"/>
          <p:cNvSpPr txBox="1"/>
          <p:nvPr/>
        </p:nvSpPr>
        <p:spPr>
          <a:xfrm>
            <a:off x="10860375" y="36609"/>
            <a:ext cx="20609532" cy="2252924"/>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pPr algn="ctr"/>
            <a:r>
              <a:rPr lang="en-US" dirty="0"/>
              <a:t> </a:t>
            </a:r>
            <a:r>
              <a:rPr lang="en-US" sz="5400" dirty="0">
                <a:latin typeface="Times New Roman" panose="02020603050405020304" pitchFamily="18" charset="0"/>
                <a:cs typeface="Times New Roman" panose="02020603050405020304" pitchFamily="18" charset="0"/>
              </a:rPr>
              <a:t>Polarization of Tempo Doped Araldite and Temperature Regulation of a Liquid Helium Evaporation Refrigerator</a:t>
            </a:r>
            <a:endParaRPr lang="en-US" sz="5400" dirty="0">
              <a:latin typeface="Times New Roman" panose="02020603050405020304" pitchFamily="18" charset="0"/>
              <a:cs typeface="Times New Roman" panose="02020603050405020304" pitchFamily="18" charset="0"/>
            </a:endParaRPr>
          </a:p>
        </p:txBody>
      </p:sp>
      <p:sp>
        <p:nvSpPr>
          <p:cNvPr id="13" name="TextBox 12"/>
          <p:cNvSpPr txBox="1"/>
          <p:nvPr/>
        </p:nvSpPr>
        <p:spPr>
          <a:xfrm>
            <a:off x="33777178" y="875681"/>
            <a:ext cx="6400800" cy="1323439"/>
          </a:xfrm>
          <a:prstGeom prst="rect">
            <a:avLst/>
          </a:prstGeom>
          <a:noFill/>
        </p:spPr>
        <p:txBody>
          <a:bodyPr wrap="square" rtlCol="0">
            <a:spAutoFit/>
          </a:bodyPr>
          <a:lstStyle/>
          <a:p>
            <a:pPr algn="ctr"/>
            <a:r>
              <a:rPr lang="en-US" sz="4000" dirty="0">
                <a:latin typeface="Times New Roman" panose="02020603050405020304" pitchFamily="18" charset="0"/>
                <a:cs typeface="Times New Roman" panose="02020603050405020304" pitchFamily="18" charset="0"/>
              </a:rPr>
              <a:t>Thomas Collins </a:t>
            </a:r>
          </a:p>
          <a:p>
            <a:r>
              <a:rPr lang="en-US" sz="4000" dirty="0">
                <a:latin typeface="Times New Roman" panose="02020603050405020304" pitchFamily="18" charset="0"/>
                <a:cs typeface="Times New Roman" panose="02020603050405020304" pitchFamily="18" charset="0"/>
              </a:rPr>
              <a:t>Advisor: Professor Karl Slifer </a:t>
            </a:r>
          </a:p>
        </p:txBody>
      </p:sp>
      <p:pic>
        <p:nvPicPr>
          <p:cNvPr id="18" name="Picture 17" descr="A large room&#10;&#10;Description automatically generated">
            <a:extLst>
              <a:ext uri="{FF2B5EF4-FFF2-40B4-BE49-F238E27FC236}">
                <a16:creationId xmlns:a16="http://schemas.microsoft.com/office/drawing/2014/main" id="{5217CE87-28C7-4064-9A96-D1E14B9BBFA2}"/>
              </a:ext>
            </a:extLst>
          </p:cNvPr>
          <p:cNvPicPr>
            <a:picLocks noChangeAspect="1"/>
          </p:cNvPicPr>
          <p:nvPr/>
        </p:nvPicPr>
        <p:blipFill rotWithShape="1">
          <a:blip r:embed="rId5" cstate="hqprint">
            <a:extLst>
              <a:ext uri="{BEBA8EAE-BF5A-486C-A8C5-ECC9F3942E4B}">
                <a14:imgProps xmlns:a14="http://schemas.microsoft.com/office/drawing/2010/main">
                  <a14:imgLayer r:embed="rId6">
                    <a14:imgEffect>
                      <a14:backgroundRemoval t="10000" b="90000" l="10000" r="90000">
                        <a14:foregroundMark x1="29463" y1="46124" x2="30676" y2="84205"/>
                        <a14:foregroundMark x1="30676" y1="84205" x2="32582" y2="85756"/>
                        <a14:foregroundMark x1="32582" y1="85756" x2="32236" y2="88275"/>
                        <a14:foregroundMark x1="60832" y1="87403" x2="58232" y2="88953"/>
                        <a14:foregroundMark x1="61179" y1="87791" x2="62392" y2="83818"/>
                        <a14:foregroundMark x1="61698" y1="83818" x2="61698" y2="46124"/>
                        <a14:foregroundMark x1="61698" y1="46124" x2="64991" y2="45446"/>
                        <a14:foregroundMark x1="64991" y1="45446" x2="63258" y2="41376"/>
                        <a14:foregroundMark x1="63605" y1="42248" x2="55113" y2="39729"/>
                        <a14:foregroundMark x1="55113" y1="39729" x2="62392" y2="36434"/>
                        <a14:foregroundMark x1="62045" y1="36434" x2="69324" y2="35368"/>
                        <a14:foregroundMark x1="68977" y1="35174" x2="67418" y2="29554"/>
                        <a14:foregroundMark x1="67418" y1="29554" x2="58925" y2="29651"/>
                        <a14:foregroundMark x1="58579" y1="29651" x2="68458" y2="26453"/>
                        <a14:foregroundMark x1="68458" y1="26453" x2="57539" y2="23353"/>
                        <a14:foregroundMark x1="57539" y1="23353" x2="55979" y2="16085"/>
                        <a14:foregroundMark x1="55979" y1="16085" x2="31716" y2="16279"/>
                        <a14:foregroundMark x1="31716" y1="16376" x2="32236" y2="22578"/>
                        <a14:foregroundMark x1="32236" y1="22578" x2="34142" y2="23643"/>
                        <a14:foregroundMark x1="33622" y1="23837" x2="29809" y2="26841"/>
                        <a14:foregroundMark x1="30676" y1="26841" x2="34489" y2="28585"/>
                        <a14:foregroundMark x1="34489" y1="28585" x2="30156" y2="32558"/>
                        <a14:foregroundMark x1="32582" y1="36240" x2="34142" y2="40504"/>
                        <a14:foregroundMark x1="24957" y1="43314" x2="29809" y2="45446"/>
                        <a14:foregroundMark x1="26516" y1="44380" x2="26343" y2="41764"/>
                        <a14:foregroundMark x1="26343" y1="41764" x2="33795" y2="39922"/>
                        <a14:foregroundMark x1="30156" y1="32655" x2="30156" y2="33043"/>
                        <a14:foregroundMark x1="30156" y1="33043" x2="23050" y2="33624"/>
                        <a14:foregroundMark x1="23050" y1="33624" x2="23397" y2="35853"/>
                        <a14:foregroundMark x1="24957" y1="35853" x2="32236" y2="35659"/>
                        <a14:backgroundMark x1="29463" y1="15019" x2="26516" y2="31298"/>
                        <a14:backgroundMark x1="61179" y1="15019" x2="60832" y2="22093"/>
                        <a14:backgroundMark x1="64645" y1="22384" x2="71231" y2="25969"/>
                        <a14:backgroundMark x1="28423" y1="45930" x2="29463" y2="87791"/>
                        <a14:backgroundMark x1="63258" y1="48256" x2="63258" y2="91667"/>
                        <a14:backgroundMark x1="30329" y1="38178" x2="22184" y2="41376"/>
                        <a14:backgroundMark x1="24957" y1="39729" x2="24957" y2="46318"/>
                        <a14:backgroundMark x1="21144" y1="36434" x2="30329" y2="36919"/>
                        <a14:backgroundMark x1="22184" y1="33043" x2="29463" y2="30523"/>
                        <a14:backgroundMark x1="28423" y1="15504" x2="63605" y2="15504"/>
                      </a14:backgroundRemoval>
                    </a14:imgEffect>
                  </a14:imgLayer>
                </a14:imgProps>
              </a:ext>
              <a:ext uri="{28A0092B-C50C-407E-A947-70E740481C1C}">
                <a14:useLocalDpi xmlns:a14="http://schemas.microsoft.com/office/drawing/2010/main" val="0"/>
              </a:ext>
            </a:extLst>
          </a:blip>
          <a:srcRect l="20217" t="14889" r="27512" b="8349"/>
          <a:stretch/>
        </p:blipFill>
        <p:spPr>
          <a:xfrm>
            <a:off x="13624725" y="5762648"/>
            <a:ext cx="7174093" cy="18844390"/>
          </a:xfrm>
          <a:prstGeom prst="rect">
            <a:avLst/>
          </a:prstGeom>
        </p:spPr>
      </p:pic>
      <p:pic>
        <p:nvPicPr>
          <p:cNvPr id="17" name="Picture 16"/>
          <p:cNvPicPr>
            <a:picLocks noChangeAspect="1"/>
          </p:cNvPicPr>
          <p:nvPr/>
        </p:nvPicPr>
        <p:blipFill>
          <a:blip r:embed="rId7">
            <a:extLst>
              <a:ext uri="{BEBA8EAE-BF5A-486C-A8C5-ECC9F3942E4B}">
                <a14:imgProps xmlns:a14="http://schemas.microsoft.com/office/drawing/2010/main">
                  <a14:imgLayer r:embed="rId8">
                    <a14:imgEffect>
                      <a14:backgroundRemoval t="188" b="99625" l="8638" r="89701">
                        <a14:foregroundMark x1="25914" y1="19775" x2="25914" y2="19775"/>
                        <a14:foregroundMark x1="41860" y1="18148" x2="41860" y2="18148"/>
                        <a14:foregroundMark x1="51827" y1="17647" x2="51827" y2="17647"/>
                        <a14:foregroundMark x1="27243" y1="38110" x2="27243" y2="38110"/>
                        <a14:foregroundMark x1="32226" y1="40676" x2="32226" y2="40676"/>
                        <a14:foregroundMark x1="50498" y1="3504" x2="50498" y2="3504"/>
                        <a14:foregroundMark x1="34551" y1="2566" x2="34551" y2="2566"/>
                        <a14:foregroundMark x1="43189" y1="1877" x2="43189" y2="1877"/>
                        <a14:foregroundMark x1="65449" y1="5569" x2="65449" y2="5569"/>
                        <a14:foregroundMark x1="77741" y1="6758" x2="77741" y2="6758"/>
                        <a14:foregroundMark x1="22259" y1="70401" x2="20930" y2="78098"/>
                        <a14:foregroundMark x1="34551" y1="45995" x2="34551" y2="45995"/>
                        <a14:foregroundMark x1="34219" y1="8448" x2="30233" y2="7509"/>
                        <a14:foregroundMark x1="24585" y1="7134" x2="32226" y2="7009"/>
                        <a14:foregroundMark x1="26246" y1="9074" x2="13289" y2="9074"/>
                        <a14:foregroundMark x1="30233" y1="43116" x2="30233" y2="43116"/>
                        <a14:foregroundMark x1="37542" y1="7947" x2="49502" y2="7697"/>
                        <a14:foregroundMark x1="33887" y1="85106" x2="34884" y2="97121"/>
                        <a14:foregroundMark x1="21595" y1="76721" x2="39867" y2="84168"/>
                        <a14:backgroundMark x1="17276" y1="62954" x2="17276" y2="81790"/>
                        <a14:backgroundMark x1="82392" y1="26158" x2="82060" y2="9637"/>
                      </a14:backgroundRemoval>
                    </a14:imgEffect>
                  </a14:imgLayer>
                </a14:imgProps>
              </a:ext>
              <a:ext uri="{28A0092B-C50C-407E-A947-70E740481C1C}">
                <a14:useLocalDpi xmlns:a14="http://schemas.microsoft.com/office/drawing/2010/main" val="0"/>
              </a:ext>
            </a:extLst>
          </a:blip>
          <a:stretch>
            <a:fillRect/>
          </a:stretch>
        </p:blipFill>
        <p:spPr>
          <a:xfrm>
            <a:off x="20695138" y="7355610"/>
            <a:ext cx="3002586" cy="15940646"/>
          </a:xfrm>
          <a:prstGeom prst="rect">
            <a:avLst/>
          </a:prstGeom>
        </p:spPr>
      </p:pic>
      <p:sp>
        <p:nvSpPr>
          <p:cNvPr id="19" name="TextBox 18"/>
          <p:cNvSpPr txBox="1"/>
          <p:nvPr/>
        </p:nvSpPr>
        <p:spPr>
          <a:xfrm>
            <a:off x="14415656" y="5292395"/>
            <a:ext cx="5257800" cy="1569660"/>
          </a:xfrm>
          <a:prstGeom prst="rect">
            <a:avLst/>
          </a:prstGeom>
          <a:noFill/>
        </p:spPr>
        <p:txBody>
          <a:bodyPr wrap="square" rtlCol="0">
            <a:spAutoFit/>
          </a:bodyPr>
          <a:lstStyle/>
          <a:p>
            <a:r>
              <a:rPr lang="en-US" sz="3200" u="sng" dirty="0">
                <a:latin typeface="Times New Roman" panose="02020603050405020304" pitchFamily="18" charset="0"/>
                <a:cs typeface="Times New Roman" panose="02020603050405020304" pitchFamily="18" charset="0"/>
              </a:rPr>
              <a:t>Magnet and Fridge Assembly</a:t>
            </a:r>
          </a:p>
          <a:p>
            <a:endParaRPr lang="en-US" sz="3200" dirty="0">
              <a:latin typeface="Times New Roman" panose="02020603050405020304" pitchFamily="18" charset="0"/>
              <a:cs typeface="Times New Roman" panose="02020603050405020304" pitchFamily="18" charset="0"/>
            </a:endParaRPr>
          </a:p>
          <a:p>
            <a:r>
              <a:rPr lang="en-US" sz="3200" dirty="0">
                <a:latin typeface="Times New Roman" panose="02020603050405020304" pitchFamily="18" charset="0"/>
                <a:cs typeface="Times New Roman" panose="02020603050405020304" pitchFamily="18" charset="0"/>
              </a:rPr>
              <a:t> </a:t>
            </a:r>
          </a:p>
        </p:txBody>
      </p:sp>
      <p:sp>
        <p:nvSpPr>
          <p:cNvPr id="23" name="TextBox 22"/>
          <p:cNvSpPr txBox="1"/>
          <p:nvPr/>
        </p:nvSpPr>
        <p:spPr>
          <a:xfrm>
            <a:off x="20739680" y="6954955"/>
            <a:ext cx="3084675" cy="1569660"/>
          </a:xfrm>
          <a:prstGeom prst="rect">
            <a:avLst/>
          </a:prstGeom>
          <a:noFill/>
        </p:spPr>
        <p:txBody>
          <a:bodyPr wrap="square" rtlCol="0">
            <a:spAutoFit/>
          </a:bodyPr>
          <a:lstStyle/>
          <a:p>
            <a:r>
              <a:rPr lang="en-US" sz="3200" u="sng" dirty="0">
                <a:latin typeface="Times New Roman" panose="02020603050405020304" pitchFamily="18" charset="0"/>
                <a:cs typeface="Times New Roman" panose="02020603050405020304" pitchFamily="18" charset="0"/>
              </a:rPr>
              <a:t>Fridge Assembly</a:t>
            </a:r>
          </a:p>
          <a:p>
            <a:r>
              <a:rPr lang="en-US" sz="3200" dirty="0">
                <a:latin typeface="Times New Roman" panose="02020603050405020304" pitchFamily="18" charset="0"/>
                <a:cs typeface="Times New Roman" panose="02020603050405020304" pitchFamily="18" charset="0"/>
              </a:rPr>
              <a:t> </a:t>
            </a:r>
          </a:p>
          <a:p>
            <a:endParaRPr lang="en-US" sz="3200" u="sng" dirty="0">
              <a:latin typeface="Times New Roman" panose="02020603050405020304" pitchFamily="18" charset="0"/>
              <a:cs typeface="Times New Roman" panose="02020603050405020304" pitchFamily="18" charset="0"/>
            </a:endParaRPr>
          </a:p>
        </p:txBody>
      </p:sp>
      <p:sp>
        <p:nvSpPr>
          <p:cNvPr id="3" name="TextBox 2"/>
          <p:cNvSpPr txBox="1"/>
          <p:nvPr/>
        </p:nvSpPr>
        <p:spPr>
          <a:xfrm>
            <a:off x="29040267" y="30515774"/>
            <a:ext cx="14212992" cy="1627632"/>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rtlCol="0">
            <a:spAutoFit/>
          </a:bodyPr>
          <a:lstStyle/>
          <a:p>
            <a:pPr algn="ctr"/>
            <a:r>
              <a:rPr lang="en-US" sz="4000" dirty="0">
                <a:latin typeface="Times New Roman" panose="02020603050405020304" pitchFamily="18" charset="0"/>
                <a:cs typeface="Times New Roman" panose="02020603050405020304" pitchFamily="18" charset="0"/>
              </a:rPr>
              <a:t>Acknowledgements</a:t>
            </a:r>
          </a:p>
          <a:p>
            <a:r>
              <a:rPr lang="en-US" sz="2800" dirty="0">
                <a:latin typeface="Times New Roman" panose="02020603050405020304" pitchFamily="18" charset="0"/>
                <a:cs typeface="Times New Roman" panose="02020603050405020304" pitchFamily="18" charset="0"/>
              </a:rPr>
              <a:t>A huge thank you to Karl Slifer, Elena Long, David Ruth, Nathaly Santiesteban, and all the members of Slifer and Long Lab.</a:t>
            </a:r>
            <a:endParaRPr lang="en-US" sz="6000" dirty="0">
              <a:latin typeface="Times New Roman" panose="02020603050405020304" pitchFamily="18" charset="0"/>
              <a:cs typeface="Times New Roman" panose="02020603050405020304" pitchFamily="18" charset="0"/>
            </a:endParaRPr>
          </a:p>
        </p:txBody>
      </p:sp>
      <p:sp>
        <p:nvSpPr>
          <p:cNvPr id="8" name="TextBox 7"/>
          <p:cNvSpPr txBox="1"/>
          <p:nvPr/>
        </p:nvSpPr>
        <p:spPr>
          <a:xfrm>
            <a:off x="838294" y="8190202"/>
            <a:ext cx="12470501" cy="10607040"/>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rtlCol="0">
            <a:spAutoFit/>
          </a:bodyPr>
          <a:lstStyle/>
          <a:p>
            <a:pPr algn="ctr"/>
            <a:r>
              <a:rPr lang="en-US" sz="4000" dirty="0">
                <a:latin typeface="Times New Roman" panose="02020603050405020304" pitchFamily="18" charset="0"/>
                <a:cs typeface="Times New Roman" panose="02020603050405020304" pitchFamily="18" charset="0"/>
              </a:rPr>
              <a:t>Thermal Analysis of the Heating Cartridge</a:t>
            </a:r>
          </a:p>
          <a:p>
            <a:r>
              <a:rPr lang="en-US" sz="2800" dirty="0">
                <a:latin typeface="Times New Roman" panose="02020603050405020304" pitchFamily="18" charset="0"/>
                <a:cs typeface="Times New Roman" panose="02020603050405020304" pitchFamily="18" charset="0"/>
              </a:rPr>
              <a:t>Post cooldown, a thermal analysis of the heating cartridge was done to observe its effect on the baffle and copper coil </a:t>
            </a:r>
            <a:r>
              <a:rPr lang="en-US" sz="2800" dirty="0" smtClean="0">
                <a:latin typeface="Times New Roman" panose="02020603050405020304" pitchFamily="18" charset="0"/>
                <a:cs typeface="Times New Roman" panose="02020603050405020304" pitchFamily="18" charset="0"/>
              </a:rPr>
              <a:t>tubing.  </a:t>
            </a:r>
            <a:r>
              <a:rPr lang="en-US" sz="2800" dirty="0">
                <a:latin typeface="Times New Roman" panose="02020603050405020304" pitchFamily="18" charset="0"/>
                <a:cs typeface="Times New Roman" panose="02020603050405020304" pitchFamily="18" charset="0"/>
              </a:rPr>
              <a:t>In this analysis, the ambient temperature was chosen to be 100K, and the heater power is set to 40W. </a:t>
            </a:r>
            <a:r>
              <a:rPr lang="en-US" sz="2800" dirty="0" smtClean="0">
                <a:latin typeface="Times New Roman" panose="02020603050405020304" pitchFamily="18" charset="0"/>
                <a:cs typeface="Times New Roman" panose="02020603050405020304" pitchFamily="18" charset="0"/>
              </a:rPr>
              <a:t>These </a:t>
            </a:r>
            <a:r>
              <a:rPr lang="en-US" sz="2800" dirty="0">
                <a:latin typeface="Times New Roman" panose="02020603050405020304" pitchFamily="18" charset="0"/>
                <a:cs typeface="Times New Roman" panose="02020603050405020304" pitchFamily="18" charset="0"/>
              </a:rPr>
              <a:t>characteristics and the thermal coefficients for each part ensured an accurate representation. </a:t>
            </a:r>
            <a:endParaRPr lang="en-US" sz="2800" dirty="0" smtClean="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smtClean="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smtClean="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smtClean="0">
              <a:latin typeface="Times New Roman" panose="02020603050405020304" pitchFamily="18" charset="0"/>
              <a:cs typeface="Times New Roman" panose="02020603050405020304" pitchFamily="18" charset="0"/>
            </a:endParaRPr>
          </a:p>
          <a:p>
            <a:pPr algn="ctr"/>
            <a:endParaRPr lang="en-US" sz="2800" dirty="0" smtClean="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smtClean="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smtClean="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endParaRPr lang="en-US" dirty="0" smtClean="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pic>
        <p:nvPicPr>
          <p:cNvPr id="30" name="Picture 29"/>
          <p:cNvPicPr>
            <a:picLocks noChangeAspect="1"/>
          </p:cNvPicPr>
          <p:nvPr/>
        </p:nvPicPr>
        <p:blipFill>
          <a:blip r:embed="rId9" cstate="hqprint">
            <a:extLst>
              <a:ext uri="{BEBA8EAE-BF5A-486C-A8C5-ECC9F3942E4B}">
                <a14:imgProps xmlns:a14="http://schemas.microsoft.com/office/drawing/2010/main">
                  <a14:imgLayer r:embed="rId10">
                    <a14:imgEffect>
                      <a14:backgroundRemoval t="9985" b="89862" l="5185" r="94460">
                        <a14:foregroundMark x1="26491" y1="49616" x2="34943" y2="58986"/>
                        <a14:foregroundMark x1="11506" y1="44854" x2="14489" y2="43625"/>
                        <a14:foregroundMark x1="22869" y1="66359" x2="24574" y2="70200"/>
                        <a14:foregroundMark x1="23935" y1="65131" x2="25781" y2="69124"/>
                        <a14:backgroundMark x1="66051" y1="79109" x2="66051" y2="79109"/>
                        <a14:backgroundMark x1="25923" y1="70661" x2="23509" y2="66052"/>
                        <a14:backgroundMark x1="45597" y1="87558" x2="52060" y2="87558"/>
                        <a14:backgroundMark x1="45810" y1="86175" x2="51420" y2="86175"/>
                      </a14:backgroundRemoval>
                    </a14:imgEffect>
                  </a14:imgLayer>
                </a14:imgProps>
              </a:ext>
              <a:ext uri="{28A0092B-C50C-407E-A947-70E740481C1C}">
                <a14:useLocalDpi xmlns:a14="http://schemas.microsoft.com/office/drawing/2010/main" val="0"/>
              </a:ext>
            </a:extLst>
          </a:blip>
          <a:stretch>
            <a:fillRect/>
          </a:stretch>
        </p:blipFill>
        <p:spPr>
          <a:xfrm>
            <a:off x="23734837" y="13564286"/>
            <a:ext cx="4989503" cy="2436519"/>
          </a:xfrm>
          <a:prstGeom prst="rect">
            <a:avLst/>
          </a:prstGeom>
        </p:spPr>
      </p:pic>
      <p:sp>
        <p:nvSpPr>
          <p:cNvPr id="9" name="TextBox 8"/>
          <p:cNvSpPr txBox="1"/>
          <p:nvPr/>
        </p:nvSpPr>
        <p:spPr>
          <a:xfrm>
            <a:off x="23684635" y="10055553"/>
            <a:ext cx="4791623" cy="3293209"/>
          </a:xfrm>
          <a:prstGeom prst="rect">
            <a:avLst/>
          </a:prstGeom>
          <a:noFill/>
        </p:spPr>
        <p:txBody>
          <a:bodyPr wrap="square" rtlCol="0">
            <a:spAutoFit/>
          </a:bodyPr>
          <a:lstStyle/>
          <a:p>
            <a:r>
              <a:rPr lang="en-US" sz="3200" u="sng" dirty="0">
                <a:latin typeface="Times New Roman" panose="02020603050405020304" pitchFamily="18" charset="0"/>
                <a:cs typeface="Times New Roman" panose="02020603050405020304" pitchFamily="18" charset="0"/>
              </a:rPr>
              <a:t>Heating Cartridge and Thermometry                                  </a:t>
            </a:r>
            <a:r>
              <a:rPr lang="en-US" sz="2800" dirty="0">
                <a:latin typeface="Times New Roman" panose="02020603050405020304" pitchFamily="18" charset="0"/>
                <a:cs typeface="Times New Roman" panose="02020603050405020304" pitchFamily="18" charset="0"/>
              </a:rPr>
              <a:t>SOLIDWORKS rendering of the heating cartridge and Allen Bradly thermometry assembly. Located On the second baffle above the separator</a:t>
            </a:r>
            <a:r>
              <a:rPr lang="en-US" sz="3200" dirty="0">
                <a:latin typeface="Times New Roman" panose="02020603050405020304" pitchFamily="18" charset="0"/>
                <a:cs typeface="Times New Roman" panose="02020603050405020304" pitchFamily="18" charset="0"/>
              </a:rPr>
              <a:t>.  </a:t>
            </a:r>
          </a:p>
        </p:txBody>
      </p:sp>
      <p:sp>
        <p:nvSpPr>
          <p:cNvPr id="39" name="TextBox 38"/>
          <p:cNvSpPr txBox="1"/>
          <p:nvPr/>
        </p:nvSpPr>
        <p:spPr>
          <a:xfrm>
            <a:off x="23883493" y="16367313"/>
            <a:ext cx="4692190" cy="3231654"/>
          </a:xfrm>
          <a:prstGeom prst="rect">
            <a:avLst/>
          </a:prstGeom>
          <a:noFill/>
        </p:spPr>
        <p:txBody>
          <a:bodyPr wrap="square" rtlCol="0">
            <a:spAutoFit/>
          </a:bodyPr>
          <a:lstStyle/>
          <a:p>
            <a:r>
              <a:rPr lang="en-US" sz="3200" u="sng" dirty="0">
                <a:latin typeface="Times New Roman" panose="02020603050405020304" pitchFamily="18" charset="0"/>
                <a:cs typeface="Times New Roman" panose="02020603050405020304" pitchFamily="18" charset="0"/>
              </a:rPr>
              <a:t>Tempo Doped Araldite Target</a:t>
            </a:r>
          </a:p>
          <a:p>
            <a:r>
              <a:rPr lang="en-US" sz="2800" dirty="0">
                <a:latin typeface="Times New Roman" panose="02020603050405020304" pitchFamily="18" charset="0"/>
                <a:cs typeface="Times New Roman" panose="02020603050405020304" pitchFamily="18" charset="0"/>
              </a:rPr>
              <a:t>Target stick containing the A and Alpha target in 3</a:t>
            </a:r>
            <a:r>
              <a:rPr lang="en-US" sz="2800" baseline="30000" dirty="0">
                <a:latin typeface="Times New Roman" panose="02020603050405020304" pitchFamily="18" charset="0"/>
                <a:cs typeface="Times New Roman" panose="02020603050405020304" pitchFamily="18" charset="0"/>
              </a:rPr>
              <a:t>rd</a:t>
            </a:r>
            <a:r>
              <a:rPr lang="en-US" sz="2800" dirty="0">
                <a:latin typeface="Times New Roman" panose="02020603050405020304" pitchFamily="18" charset="0"/>
                <a:cs typeface="Times New Roman" panose="02020603050405020304" pitchFamily="18" charset="0"/>
              </a:rPr>
              <a:t> and 4</a:t>
            </a:r>
            <a:r>
              <a:rPr lang="en-US" sz="2800" baseline="30000" dirty="0">
                <a:latin typeface="Times New Roman" panose="02020603050405020304" pitchFamily="18" charset="0"/>
                <a:cs typeface="Times New Roman" panose="02020603050405020304" pitchFamily="18" charset="0"/>
              </a:rPr>
              <a:t>th</a:t>
            </a:r>
            <a:r>
              <a:rPr lang="en-US" sz="2800" dirty="0">
                <a:latin typeface="Times New Roman" panose="02020603050405020304" pitchFamily="18" charset="0"/>
                <a:cs typeface="Times New Roman" panose="02020603050405020304" pitchFamily="18" charset="0"/>
              </a:rPr>
              <a:t> cups. Located on the end of the target ladder on the bottom of the fridge. </a:t>
            </a:r>
          </a:p>
        </p:txBody>
      </p:sp>
      <p:sp>
        <p:nvSpPr>
          <p:cNvPr id="16" name="TextBox 15"/>
          <p:cNvSpPr txBox="1"/>
          <p:nvPr/>
        </p:nvSpPr>
        <p:spPr>
          <a:xfrm>
            <a:off x="13624725" y="24975282"/>
            <a:ext cx="15080836" cy="7171194"/>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numCol="3" rtlCol="0">
            <a:spAutoFit/>
          </a:bodyPr>
          <a:lstStyle/>
          <a:p>
            <a:pPr algn="ctr"/>
            <a:endParaRPr lang="en-US" sz="2800" dirty="0">
              <a:latin typeface="Times New Roman" panose="02020603050405020304" pitchFamily="18" charset="0"/>
              <a:cs typeface="Times New Roman" panose="02020603050405020304" pitchFamily="18" charset="0"/>
            </a:endParaRPr>
          </a:p>
          <a:p>
            <a:pPr algn="ctr"/>
            <a:endParaRPr lang="en-US" sz="1600" dirty="0">
              <a:latin typeface="Times New Roman" panose="02020603050405020304" pitchFamily="18" charset="0"/>
              <a:cs typeface="Times New Roman" panose="02020603050405020304" pitchFamily="18" charset="0"/>
            </a:endParaRPr>
          </a:p>
          <a:p>
            <a:pPr algn="ctr"/>
            <a:r>
              <a:rPr lang="en-US" sz="2800" dirty="0">
                <a:latin typeface="Times New Roman" panose="02020603050405020304" pitchFamily="18" charset="0"/>
                <a:cs typeface="Times New Roman" panose="02020603050405020304" pitchFamily="18" charset="0"/>
              </a:rPr>
              <a:t>Mercury iTC</a:t>
            </a: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endParaRPr lang="en-US" sz="2400" dirty="0">
              <a:latin typeface="Times New Roman" panose="02020603050405020304" pitchFamily="18" charset="0"/>
              <a:cs typeface="Times New Roman" panose="02020603050405020304" pitchFamily="18" charset="0"/>
            </a:endParaRPr>
          </a:p>
          <a:p>
            <a:r>
              <a:rPr lang="en-US" sz="2800" dirty="0">
                <a:latin typeface="Times New Roman" panose="02020603050405020304" pitchFamily="18" charset="0"/>
                <a:cs typeface="Times New Roman" panose="02020603050405020304" pitchFamily="18" charset="0"/>
              </a:rPr>
              <a:t>A Mercury iTC is a cryogenic programmable intelligent temperature controller. This was used to monitor temperature and resistance, while controlling the heating cartridge though a set temperature or heat flow (%). </a:t>
            </a:r>
            <a:endParaRPr lang="en-US" sz="4000" dirty="0">
              <a:latin typeface="Times New Roman" panose="02020603050405020304" pitchFamily="18" charset="0"/>
              <a:cs typeface="Times New Roman" panose="02020603050405020304" pitchFamily="18" charset="0"/>
            </a:endParaRPr>
          </a:p>
          <a:p>
            <a:pPr algn="ctr"/>
            <a:r>
              <a:rPr lang="en-US" sz="4000" dirty="0">
                <a:latin typeface="Times New Roman" panose="02020603050405020304" pitchFamily="18" charset="0"/>
                <a:cs typeface="Times New Roman" panose="02020603050405020304" pitchFamily="18" charset="0"/>
              </a:rPr>
              <a:t>Heating Element </a:t>
            </a:r>
          </a:p>
          <a:p>
            <a:pPr algn="ctr"/>
            <a:r>
              <a:rPr lang="en-US" sz="2800" dirty="0">
                <a:latin typeface="Times New Roman" panose="02020603050405020304" pitchFamily="18" charset="0"/>
                <a:cs typeface="Times New Roman" panose="02020603050405020304" pitchFamily="18" charset="0"/>
              </a:rPr>
              <a:t>19 Pin Connection</a:t>
            </a: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r>
              <a:rPr lang="en-US" sz="2800" dirty="0">
                <a:latin typeface="Times New Roman" panose="02020603050405020304" pitchFamily="18" charset="0"/>
                <a:cs typeface="Times New Roman" panose="02020603050405020304" pitchFamily="18" charset="0"/>
              </a:rPr>
              <a:t>A D9 connector ran from the </a:t>
            </a:r>
            <a:endParaRPr lang="en-US" sz="2800" dirty="0" smtClean="0">
              <a:latin typeface="Times New Roman" panose="02020603050405020304" pitchFamily="18" charset="0"/>
              <a:cs typeface="Times New Roman" panose="02020603050405020304" pitchFamily="18" charset="0"/>
            </a:endParaRPr>
          </a:p>
          <a:p>
            <a:r>
              <a:rPr lang="en-US" sz="2800" dirty="0" smtClean="0">
                <a:latin typeface="Times New Roman" panose="02020603050405020304" pitchFamily="18" charset="0"/>
                <a:cs typeface="Times New Roman" panose="02020603050405020304" pitchFamily="18" charset="0"/>
              </a:rPr>
              <a:t>back </a:t>
            </a:r>
            <a:r>
              <a:rPr lang="en-US" sz="2800" dirty="0">
                <a:latin typeface="Times New Roman" panose="02020603050405020304" pitchFamily="18" charset="0"/>
                <a:cs typeface="Times New Roman" panose="02020603050405020304" pitchFamily="18" charset="0"/>
              </a:rPr>
              <a:t>of the Mercury iTC to the </a:t>
            </a:r>
            <a:endParaRPr lang="en-US" sz="2800" dirty="0" smtClean="0">
              <a:latin typeface="Times New Roman" panose="02020603050405020304" pitchFamily="18" charset="0"/>
              <a:cs typeface="Times New Roman" panose="02020603050405020304" pitchFamily="18" charset="0"/>
            </a:endParaRPr>
          </a:p>
          <a:p>
            <a:r>
              <a:rPr lang="en-US" sz="2800" dirty="0" smtClean="0">
                <a:latin typeface="Times New Roman" panose="02020603050405020304" pitchFamily="18" charset="0"/>
                <a:cs typeface="Times New Roman" panose="02020603050405020304" pitchFamily="18" charset="0"/>
              </a:rPr>
              <a:t>19 </a:t>
            </a:r>
            <a:r>
              <a:rPr lang="en-US" sz="2800" dirty="0">
                <a:latin typeface="Times New Roman" panose="02020603050405020304" pitchFamily="18" charset="0"/>
                <a:cs typeface="Times New Roman" panose="02020603050405020304" pitchFamily="18" charset="0"/>
              </a:rPr>
              <a:t>pin </a:t>
            </a:r>
            <a:r>
              <a:rPr lang="en-US" sz="2800" dirty="0" smtClean="0">
                <a:latin typeface="Times New Roman" panose="02020603050405020304" pitchFamily="18" charset="0"/>
                <a:cs typeface="Times New Roman" panose="02020603050405020304" pitchFamily="18" charset="0"/>
              </a:rPr>
              <a:t> connector</a:t>
            </a:r>
            <a:r>
              <a:rPr lang="en-US" sz="2800" dirty="0">
                <a:latin typeface="Times New Roman" panose="02020603050405020304" pitchFamily="18" charset="0"/>
                <a:cs typeface="Times New Roman" panose="02020603050405020304" pitchFamily="18" charset="0"/>
              </a:rPr>
              <a:t>. A 19 </a:t>
            </a:r>
            <a:r>
              <a:rPr lang="en-US" sz="2800" dirty="0" smtClean="0">
                <a:latin typeface="Times New Roman" panose="02020603050405020304" pitchFamily="18" charset="0"/>
                <a:cs typeface="Times New Roman" panose="02020603050405020304" pitchFamily="18" charset="0"/>
              </a:rPr>
              <a:t>pin connector was used for electrical connections between the lab</a:t>
            </a:r>
          </a:p>
          <a:p>
            <a:r>
              <a:rPr lang="en-US" sz="2800" dirty="0" smtClean="0">
                <a:latin typeface="Times New Roman" panose="02020603050405020304" pitchFamily="18" charset="0"/>
                <a:cs typeface="Times New Roman" panose="02020603050405020304" pitchFamily="18" charset="0"/>
              </a:rPr>
              <a:t>space </a:t>
            </a:r>
            <a:r>
              <a:rPr lang="en-US" sz="2800" dirty="0">
                <a:latin typeface="Times New Roman" panose="02020603050405020304" pitchFamily="18" charset="0"/>
                <a:cs typeface="Times New Roman" panose="02020603050405020304" pitchFamily="18" charset="0"/>
              </a:rPr>
              <a:t>and the vacuum </a:t>
            </a:r>
            <a:r>
              <a:rPr lang="en-US" sz="2800" dirty="0" smtClean="0">
                <a:latin typeface="Times New Roman" panose="02020603050405020304" pitchFamily="18" charset="0"/>
                <a:cs typeface="Times New Roman" panose="02020603050405020304" pitchFamily="18" charset="0"/>
              </a:rPr>
              <a:t>   environment</a:t>
            </a:r>
            <a:r>
              <a:rPr lang="en-US" sz="2800" dirty="0">
                <a:latin typeface="Times New Roman" panose="02020603050405020304" pitchFamily="18" charset="0"/>
                <a:cs typeface="Times New Roman" panose="02020603050405020304" pitchFamily="18" charset="0"/>
              </a:rPr>
              <a:t>. </a:t>
            </a:r>
          </a:p>
          <a:p>
            <a:pPr algn="ctr"/>
            <a:endParaRPr lang="en-US" sz="2800" dirty="0">
              <a:latin typeface="Times New Roman" panose="02020603050405020304" pitchFamily="18" charset="0"/>
              <a:cs typeface="Times New Roman" panose="02020603050405020304" pitchFamily="18" charset="0"/>
            </a:endParaRPr>
          </a:p>
          <a:p>
            <a:pPr algn="ctr"/>
            <a:endParaRPr lang="en-US" sz="1800" dirty="0">
              <a:latin typeface="Times New Roman" panose="02020603050405020304" pitchFamily="18" charset="0"/>
              <a:cs typeface="Times New Roman" panose="02020603050405020304" pitchFamily="18" charset="0"/>
            </a:endParaRPr>
          </a:p>
          <a:p>
            <a:pPr algn="ctr"/>
            <a:endParaRPr lang="en-US" sz="2400" dirty="0">
              <a:latin typeface="Times New Roman" panose="02020603050405020304" pitchFamily="18" charset="0"/>
              <a:cs typeface="Times New Roman" panose="02020603050405020304" pitchFamily="18" charset="0"/>
            </a:endParaRPr>
          </a:p>
          <a:p>
            <a:pPr algn="ctr"/>
            <a:r>
              <a:rPr lang="en-US" sz="2800" dirty="0">
                <a:latin typeface="Times New Roman" panose="02020603050405020304" pitchFamily="18" charset="0"/>
                <a:cs typeface="Times New Roman" panose="02020603050405020304" pitchFamily="18" charset="0"/>
              </a:rPr>
              <a:t>Heating Element </a:t>
            </a: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endParaRPr lang="en-US" sz="3000" dirty="0">
              <a:latin typeface="Times New Roman" panose="02020603050405020304" pitchFamily="18" charset="0"/>
              <a:cs typeface="Times New Roman" panose="02020603050405020304" pitchFamily="18" charset="0"/>
            </a:endParaRPr>
          </a:p>
          <a:p>
            <a:pPr algn="ctr"/>
            <a:endParaRPr lang="en-US" sz="2400" dirty="0">
              <a:latin typeface="Times New Roman" panose="02020603050405020304" pitchFamily="18" charset="0"/>
              <a:cs typeface="Times New Roman" panose="02020603050405020304" pitchFamily="18" charset="0"/>
            </a:endParaRPr>
          </a:p>
          <a:p>
            <a:r>
              <a:rPr lang="en-US" sz="2800" dirty="0" smtClean="0">
                <a:latin typeface="Times New Roman" panose="02020603050405020304" pitchFamily="18" charset="0"/>
                <a:cs typeface="Times New Roman" panose="02020603050405020304" pitchFamily="18" charset="0"/>
              </a:rPr>
              <a:t>The </a:t>
            </a:r>
            <a:r>
              <a:rPr lang="en-US" sz="2800" dirty="0">
                <a:latin typeface="Times New Roman" panose="02020603050405020304" pitchFamily="18" charset="0"/>
                <a:cs typeface="Times New Roman" panose="02020603050405020304" pitchFamily="18" charset="0"/>
              </a:rPr>
              <a:t>heating cartridge and </a:t>
            </a:r>
            <a:r>
              <a:rPr lang="en-US" sz="2800" dirty="0" smtClean="0">
                <a:latin typeface="Times New Roman" panose="02020603050405020304" pitchFamily="18" charset="0"/>
                <a:cs typeface="Times New Roman" panose="02020603050405020304" pitchFamily="18" charset="0"/>
              </a:rPr>
              <a:t>Allen         Bradley </a:t>
            </a:r>
            <a:r>
              <a:rPr lang="en-US" sz="2800" dirty="0">
                <a:latin typeface="Times New Roman" panose="02020603050405020304" pitchFamily="18" charset="0"/>
                <a:cs typeface="Times New Roman" panose="02020603050405020304" pitchFamily="18" charset="0"/>
              </a:rPr>
              <a:t>resistor separated by </a:t>
            </a:r>
            <a:r>
              <a:rPr lang="en-US" sz="2800" dirty="0" smtClean="0">
                <a:latin typeface="Times New Roman" panose="02020603050405020304" pitchFamily="18" charset="0"/>
                <a:cs typeface="Times New Roman" panose="02020603050405020304" pitchFamily="18" charset="0"/>
              </a:rPr>
              <a:t>a  copper </a:t>
            </a:r>
            <a:r>
              <a:rPr lang="en-US" sz="2800" dirty="0">
                <a:latin typeface="Times New Roman" panose="02020603050405020304" pitchFamily="18" charset="0"/>
                <a:cs typeface="Times New Roman" panose="02020603050405020304" pitchFamily="18" charset="0"/>
              </a:rPr>
              <a:t>baffle. Wiring consisted of </a:t>
            </a:r>
            <a:r>
              <a:rPr lang="en-US" sz="2800" dirty="0" smtClean="0">
                <a:latin typeface="Times New Roman" panose="02020603050405020304" pitchFamily="18" charset="0"/>
                <a:cs typeface="Times New Roman" panose="02020603050405020304" pitchFamily="18" charset="0"/>
              </a:rPr>
              <a:t> magnet </a:t>
            </a:r>
            <a:r>
              <a:rPr lang="en-US" sz="2800" dirty="0">
                <a:latin typeface="Times New Roman" panose="02020603050405020304" pitchFamily="18" charset="0"/>
                <a:cs typeface="Times New Roman" panose="02020603050405020304" pitchFamily="18" charset="0"/>
              </a:rPr>
              <a:t>wire and spade clips </a:t>
            </a:r>
            <a:r>
              <a:rPr lang="en-US" sz="2800" dirty="0" smtClean="0">
                <a:latin typeface="Times New Roman" panose="02020603050405020304" pitchFamily="18" charset="0"/>
                <a:cs typeface="Times New Roman" panose="02020603050405020304" pitchFamily="18" charset="0"/>
              </a:rPr>
              <a:t> connections</a:t>
            </a:r>
            <a:r>
              <a:rPr lang="en-US" sz="2800" dirty="0">
                <a:latin typeface="Times New Roman" panose="02020603050405020304" pitchFamily="18" charset="0"/>
                <a:cs typeface="Times New Roman" panose="02020603050405020304" pitchFamily="18" charset="0"/>
              </a:rPr>
              <a:t>. </a:t>
            </a:r>
          </a:p>
        </p:txBody>
      </p:sp>
      <p:sp>
        <p:nvSpPr>
          <p:cNvPr id="59" name="TextBox 58"/>
          <p:cNvSpPr txBox="1"/>
          <p:nvPr/>
        </p:nvSpPr>
        <p:spPr>
          <a:xfrm>
            <a:off x="1213601" y="25252484"/>
            <a:ext cx="5881685" cy="954107"/>
          </a:xfrm>
          <a:prstGeom prst="rect">
            <a:avLst/>
          </a:prstGeom>
          <a:noFill/>
        </p:spPr>
        <p:txBody>
          <a:bodyPr wrap="square" rtlCol="0">
            <a:spAutoFit/>
          </a:bodyPr>
          <a:lstStyle/>
          <a:p>
            <a:r>
              <a:rPr lang="en-US" sz="2800" dirty="0" smtClean="0">
                <a:latin typeface="Times New Roman" panose="02020603050405020304" pitchFamily="18" charset="0"/>
                <a:cs typeface="Times New Roman" panose="02020603050405020304" pitchFamily="18" charset="0"/>
              </a:rPr>
              <a:t>Heater </a:t>
            </a:r>
            <a:r>
              <a:rPr lang="en-US" sz="2800" dirty="0">
                <a:latin typeface="Times New Roman" panose="02020603050405020304" pitchFamily="18" charset="0"/>
                <a:cs typeface="Times New Roman" panose="02020603050405020304" pitchFamily="18" charset="0"/>
              </a:rPr>
              <a:t>equilibrating to a set point temperature of 100 K. </a:t>
            </a:r>
          </a:p>
        </p:txBody>
      </p:sp>
      <p:pic>
        <p:nvPicPr>
          <p:cNvPr id="36" name="Picture 35">
            <a:extLst>
              <a:ext uri="{FF2B5EF4-FFF2-40B4-BE49-F238E27FC236}">
                <a16:creationId xmlns:a16="http://schemas.microsoft.com/office/drawing/2014/main" id="{E78AB690-E042-4C8B-9910-7CB041030B01}"/>
              </a:ext>
            </a:extLst>
          </p:cNvPr>
          <p:cNvPicPr>
            <a:picLocks noChangeAspect="1"/>
          </p:cNvPicPr>
          <p:nvPr/>
        </p:nvPicPr>
        <p:blipFill rotWithShape="1">
          <a:blip r:embed="rId11" cstate="hqprint">
            <a:extLst>
              <a:ext uri="{28A0092B-C50C-407E-A947-70E740481C1C}">
                <a14:useLocalDpi xmlns:a14="http://schemas.microsoft.com/office/drawing/2010/main" val="0"/>
              </a:ext>
            </a:extLst>
          </a:blip>
          <a:srcRect l="11930" t="1086" r="24226"/>
          <a:stretch/>
        </p:blipFill>
        <p:spPr>
          <a:xfrm>
            <a:off x="24670841" y="26232176"/>
            <a:ext cx="2819212" cy="2300586"/>
          </a:xfrm>
          <a:prstGeom prst="rect">
            <a:avLst/>
          </a:prstGeom>
        </p:spPr>
      </p:pic>
      <p:pic>
        <p:nvPicPr>
          <p:cNvPr id="34" name="Picture 33" descr="A picture containing indoor, table, sitting, floor&#10;&#10;Description automatically generated">
            <a:extLst>
              <a:ext uri="{FF2B5EF4-FFF2-40B4-BE49-F238E27FC236}">
                <a16:creationId xmlns:a16="http://schemas.microsoft.com/office/drawing/2014/main" id="{E24E36C9-8F90-44F2-ACA3-155B685D91C7}"/>
              </a:ext>
            </a:extLst>
          </p:cNvPr>
          <p:cNvPicPr>
            <a:picLocks noChangeAspect="1"/>
          </p:cNvPicPr>
          <p:nvPr/>
        </p:nvPicPr>
        <p:blipFill rotWithShape="1">
          <a:blip r:embed="rId12" cstate="hqprint">
            <a:extLst>
              <a:ext uri="{BEBA8EAE-BF5A-486C-A8C5-ECC9F3942E4B}">
                <a14:imgProps xmlns:a14="http://schemas.microsoft.com/office/drawing/2010/main">
                  <a14:imgLayer r:embed="rId13">
                    <a14:imgEffect>
                      <a14:backgroundRemoval t="219" b="89693" l="36745" r="89766">
                        <a14:foregroundMark x1="57830" y1="61842" x2="57830" y2="61842"/>
                        <a14:foregroundMark x1="61282" y1="62719" x2="61282" y2="62719"/>
                        <a14:foregroundMark x1="60789" y1="56140" x2="60789" y2="56140"/>
                        <a14:foregroundMark x1="49815" y1="46491" x2="49815" y2="46491"/>
                        <a14:foregroundMark x1="66338" y1="31798" x2="66338" y2="31798"/>
                        <a14:foregroundMark x1="60419" y1="55482" x2="60419" y2="55482"/>
                        <a14:foregroundMark x1="60049" y1="66447" x2="60049" y2="66447"/>
                        <a14:foregroundMark x1="43896" y1="68640" x2="43896" y2="68640"/>
                        <a14:foregroundMark x1="50925" y1="74342" x2="50925" y2="74342"/>
                        <a14:foregroundMark x1="47102" y1="71711" x2="47102" y2="71711"/>
                        <a14:foregroundMark x1="54131" y1="74342" x2="54131" y2="74342"/>
                        <a14:foregroundMark x1="55610" y1="74342" x2="55610" y2="74342"/>
                        <a14:foregroundMark x1="49445" y1="73904" x2="49445" y2="73904"/>
                        <a14:foregroundMark x1="63625" y1="28070" x2="63625" y2="28070"/>
                        <a14:foregroundMark x1="76572" y1="17763" x2="76572" y2="17763"/>
                        <a14:foregroundMark x1="72503" y1="6798" x2="72503" y2="6798"/>
                        <a14:foregroundMark x1="78668" y1="9868" x2="78668" y2="9868"/>
                        <a14:foregroundMark x1="79285" y1="17544" x2="79285" y2="17544"/>
                        <a14:foregroundMark x1="75832" y1="34868" x2="82614" y2="18202"/>
                        <a14:foregroundMark x1="57213" y1="6798" x2="63379" y2="219"/>
                        <a14:foregroundMark x1="64858" y1="19737" x2="64858" y2="19737"/>
                        <a14:foregroundMark x1="55610" y1="18640" x2="73366" y2="39254"/>
                        <a14:foregroundMark x1="52528" y1="74781" x2="52528" y2="74781"/>
                        <a14:foregroundMark x1="81998" y1="15132" x2="81998" y2="15132"/>
                        <a14:foregroundMark x1="83107" y1="13377" x2="83107" y2="13377"/>
                        <a14:foregroundMark x1="84957" y1="3509" x2="84957" y2="3509"/>
                        <a14:foregroundMark x1="61282" y1="58772" x2="61282" y2="58772"/>
                        <a14:backgroundMark x1="81134" y1="25658" x2="89396" y2="1535"/>
                        <a14:backgroundMark x1="47965" y1="33991" x2="51911" y2="7675"/>
                        <a14:backgroundMark x1="57830" y1="2851" x2="57830" y2="2851"/>
                        <a14:backgroundMark x1="47349" y1="4167" x2="47349" y2="4167"/>
                        <a14:backgroundMark x1="43896" y1="5702" x2="43896" y2="5702"/>
                        <a14:backgroundMark x1="42787" y1="3070" x2="42787" y2="3070"/>
                        <a14:backgroundMark x1="45869" y1="12939" x2="60173" y2="219"/>
                        <a14:backgroundMark x1="38348" y1="50877" x2="43896" y2="40132"/>
                        <a14:backgroundMark x1="50062" y1="26974" x2="51048" y2="38158"/>
                        <a14:backgroundMark x1="41800" y1="72368" x2="41800" y2="72368"/>
                      </a14:backgroundRemoval>
                    </a14:imgEffect>
                  </a14:imgLayer>
                </a14:imgProps>
              </a:ext>
              <a:ext uri="{28A0092B-C50C-407E-A947-70E740481C1C}">
                <a14:useLocalDpi xmlns:a14="http://schemas.microsoft.com/office/drawing/2010/main" val="0"/>
              </a:ext>
            </a:extLst>
          </a:blip>
          <a:srcRect l="35641" r="9497" b="20791"/>
          <a:stretch/>
        </p:blipFill>
        <p:spPr>
          <a:xfrm>
            <a:off x="19673456" y="26173381"/>
            <a:ext cx="2983371" cy="2422867"/>
          </a:xfrm>
          <a:prstGeom prst="rect">
            <a:avLst/>
          </a:prstGeom>
        </p:spPr>
      </p:pic>
      <p:sp>
        <p:nvSpPr>
          <p:cNvPr id="2" name="TextBox 1"/>
          <p:cNvSpPr txBox="1"/>
          <p:nvPr/>
        </p:nvSpPr>
        <p:spPr>
          <a:xfrm>
            <a:off x="7214397" y="25279216"/>
            <a:ext cx="5881687" cy="523220"/>
          </a:xfrm>
          <a:prstGeom prst="rect">
            <a:avLst/>
          </a:prstGeom>
          <a:noFill/>
        </p:spPr>
        <p:txBody>
          <a:bodyPr wrap="square" rtlCol="0">
            <a:spAutoFit/>
          </a:bodyPr>
          <a:lstStyle/>
          <a:p>
            <a:r>
              <a:rPr lang="en-US" sz="2800" dirty="0" smtClean="0">
                <a:latin typeface="Times New Roman" panose="02020603050405020304" pitchFamily="18" charset="0"/>
                <a:cs typeface="Times New Roman" panose="02020603050405020304" pitchFamily="18" charset="0"/>
              </a:rPr>
              <a:t>Heater cycle from an off state to an on. </a:t>
            </a:r>
            <a:endParaRPr lang="en-US" sz="2800" dirty="0">
              <a:latin typeface="Times New Roman" panose="02020603050405020304" pitchFamily="18" charset="0"/>
              <a:cs typeface="Times New Roman" panose="02020603050405020304" pitchFamily="18" charset="0"/>
            </a:endParaRPr>
          </a:p>
        </p:txBody>
      </p:sp>
      <p:pic>
        <p:nvPicPr>
          <p:cNvPr id="33" name="Picture 32"/>
          <p:cNvPicPr>
            <a:picLocks noChangeAspect="1"/>
          </p:cNvPicPr>
          <p:nvPr/>
        </p:nvPicPr>
        <p:blipFill rotWithShape="1">
          <a:blip r:embed="rId14">
            <a:extLst>
              <a:ext uri="{BEBA8EAE-BF5A-486C-A8C5-ECC9F3942E4B}">
                <a14:imgProps xmlns:a14="http://schemas.microsoft.com/office/drawing/2010/main">
                  <a14:imgLayer r:embed="rId15">
                    <a14:imgEffect>
                      <a14:backgroundRemoval t="9965" b="89859" l="0" r="100000">
                        <a14:foregroundMark x1="694" y1="26014" x2="694" y2="26014"/>
                        <a14:foregroundMark x1="98810" y1="28924" x2="50" y2="28219"/>
                        <a14:foregroundMark x1="1091" y1="82892" x2="99058" y2="82451"/>
                        <a14:foregroundMark x1="99058" y1="82451" x2="99256" y2="28924"/>
                        <a14:foregroundMark x1="2331" y1="27866" x2="1290" y2="81393"/>
                        <a14:foregroundMark x1="56944" y1="36332" x2="56746" y2="53527"/>
                        <a14:foregroundMark x1="56746" y1="53527" x2="72024" y2="62698"/>
                        <a14:foregroundMark x1="72024" y1="62346" x2="72024" y2="34127"/>
                        <a14:foregroundMark x1="72024" y1="34127" x2="56944" y2="36332"/>
                        <a14:foregroundMark x1="69147" y1="46914" x2="69147" y2="46914"/>
                      </a14:backgroundRemoval>
                    </a14:imgEffect>
                  </a14:imgLayer>
                </a14:imgProps>
              </a:ext>
              <a:ext uri="{28A0092B-C50C-407E-A947-70E740481C1C}">
                <a14:useLocalDpi xmlns:a14="http://schemas.microsoft.com/office/drawing/2010/main" val="0"/>
              </a:ext>
            </a:extLst>
          </a:blip>
          <a:srcRect l="19514" t="23463" r="16865" b="13479"/>
          <a:stretch/>
        </p:blipFill>
        <p:spPr>
          <a:xfrm>
            <a:off x="14177350" y="26299156"/>
            <a:ext cx="3886200" cy="2166625"/>
          </a:xfrm>
          <a:prstGeom prst="rect">
            <a:avLst/>
          </a:prstGeom>
        </p:spPr>
      </p:pic>
      <p:pic>
        <p:nvPicPr>
          <p:cNvPr id="12" name="Picture 11"/>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901719" y="14768326"/>
            <a:ext cx="8336299" cy="3807612"/>
          </a:xfrm>
          <a:prstGeom prst="rect">
            <a:avLst/>
          </a:prstGeom>
          <a:ln>
            <a:solidFill>
              <a:schemeClr val="tx1"/>
            </a:solidFill>
          </a:ln>
        </p:spPr>
      </p:pic>
      <p:pic>
        <p:nvPicPr>
          <p:cNvPr id="14" name="Picture 13"/>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2895551" y="10764473"/>
            <a:ext cx="8348636" cy="3813248"/>
          </a:xfrm>
          <a:prstGeom prst="rect">
            <a:avLst/>
          </a:prstGeom>
          <a:ln>
            <a:solidFill>
              <a:schemeClr val="tx1"/>
            </a:solidFill>
          </a:ln>
        </p:spPr>
      </p:pic>
      <p:pic>
        <p:nvPicPr>
          <p:cNvPr id="37" name="Picture 2" descr="https://scontent.fzty2-1.fna.fbcdn.net/v/t1.15752-9/55869376_1574287432705195_3359276965117820928_n.jpg?_nc_cat=106&amp;_nc_ht=scontent.fzty2-1.fna&amp;oh=ba039f5754ac52379be2f13e9d603975&amp;oe=5D4B03FA"/>
          <p:cNvPicPr>
            <a:picLocks noChangeAspect="1" noChangeArrowheads="1"/>
          </p:cNvPicPr>
          <p:nvPr/>
        </p:nvPicPr>
        <p:blipFill>
          <a:blip r:embed="rId18" cstate="hqprint">
            <a:extLst>
              <a:ext uri="{BEBA8EAE-BF5A-486C-A8C5-ECC9F3942E4B}">
                <a14:imgProps xmlns:a14="http://schemas.microsoft.com/office/drawing/2010/main">
                  <a14:imgLayer r:embed="rId19">
                    <a14:imgEffect>
                      <a14:backgroundRemoval t="0" b="97024" l="0" r="95346"/>
                    </a14:imgEffect>
                  </a14:imgLayer>
                </a14:imgProps>
              </a:ext>
              <a:ext uri="{28A0092B-C50C-407E-A947-70E740481C1C}">
                <a14:useLocalDpi xmlns:a14="http://schemas.microsoft.com/office/drawing/2010/main" val="0"/>
              </a:ext>
            </a:extLst>
          </a:blip>
          <a:srcRect/>
          <a:stretch>
            <a:fillRect/>
          </a:stretch>
        </p:blipFill>
        <p:spPr bwMode="auto">
          <a:xfrm>
            <a:off x="24890583" y="19619002"/>
            <a:ext cx="2678010" cy="3589673"/>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p:cNvSpPr txBox="1"/>
          <p:nvPr/>
        </p:nvSpPr>
        <p:spPr>
          <a:xfrm>
            <a:off x="7894004" y="2633397"/>
            <a:ext cx="26542274" cy="2246769"/>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rtlCol="0">
            <a:spAutoFit/>
          </a:bodyPr>
          <a:lstStyle/>
          <a:p>
            <a:pPr algn="ctr"/>
            <a:r>
              <a:rPr lang="en-US" sz="4400" dirty="0">
                <a:latin typeface="Times New Roman" panose="02020603050405020304" pitchFamily="18" charset="0"/>
                <a:cs typeface="Times New Roman" panose="02020603050405020304" pitchFamily="18" charset="0"/>
              </a:rPr>
              <a:t>Background</a:t>
            </a:r>
          </a:p>
          <a:p>
            <a:pPr algn="ctr"/>
            <a:r>
              <a:rPr lang="en-US" sz="3200" dirty="0">
                <a:latin typeface="Times New Roman" panose="02020603050405020304" pitchFamily="18" charset="0"/>
                <a:cs typeface="Times New Roman" panose="02020603050405020304" pitchFamily="18" charset="0"/>
              </a:rPr>
              <a:t>My research at Professor Karl Slifer’s Polarized Target Lab was to test polarizable proton rich target material for use in our DNP polarizer (left side). Secondly, </a:t>
            </a:r>
            <a:r>
              <a:rPr lang="en-US" sz="3200" dirty="0" smtClean="0">
                <a:latin typeface="Times New Roman" panose="02020603050405020304" pitchFamily="18" charset="0"/>
                <a:cs typeface="Times New Roman" panose="02020603050405020304" pitchFamily="18" charset="0"/>
              </a:rPr>
              <a:t>to </a:t>
            </a:r>
            <a:r>
              <a:rPr lang="en-US" sz="3200" dirty="0" smtClean="0">
                <a:latin typeface="Times New Roman" panose="02020603050405020304" pitchFamily="18" charset="0"/>
                <a:cs typeface="Times New Roman" panose="02020603050405020304" pitchFamily="18" charset="0"/>
              </a:rPr>
              <a:t>implement </a:t>
            </a:r>
            <a:r>
              <a:rPr lang="en-US" sz="3200" dirty="0">
                <a:latin typeface="Times New Roman" panose="02020603050405020304" pitchFamily="18" charset="0"/>
                <a:cs typeface="Times New Roman" panose="02020603050405020304" pitchFamily="18" charset="0"/>
              </a:rPr>
              <a:t>a PID feedback system to regulate the temperature of the liquid helium evaporation refrigerator.  This was critical to avoid overcooling which can compromise </a:t>
            </a:r>
            <a:r>
              <a:rPr lang="en-US" sz="3200" dirty="0" smtClean="0">
                <a:latin typeface="Times New Roman" panose="02020603050405020304" pitchFamily="18" charset="0"/>
                <a:cs typeface="Times New Roman" panose="02020603050405020304" pitchFamily="18" charset="0"/>
              </a:rPr>
              <a:t>O-ring </a:t>
            </a:r>
            <a:r>
              <a:rPr lang="en-US" sz="3200" dirty="0">
                <a:latin typeface="Times New Roman" panose="02020603050405020304" pitchFamily="18" charset="0"/>
                <a:cs typeface="Times New Roman" panose="02020603050405020304" pitchFamily="18" charset="0"/>
              </a:rPr>
              <a:t>seals and lead to catastrophic failure of the protective </a:t>
            </a:r>
            <a:r>
              <a:rPr lang="en-US" sz="3200" dirty="0" smtClean="0">
                <a:latin typeface="Times New Roman" panose="02020603050405020304" pitchFamily="18" charset="0"/>
                <a:cs typeface="Times New Roman" panose="02020603050405020304" pitchFamily="18" charset="0"/>
              </a:rPr>
              <a:t>vacuum (</a:t>
            </a:r>
            <a:r>
              <a:rPr lang="en-US" sz="3200" dirty="0">
                <a:latin typeface="Times New Roman" panose="02020603050405020304" pitchFamily="18" charset="0"/>
                <a:cs typeface="Times New Roman" panose="02020603050405020304" pitchFamily="18" charset="0"/>
              </a:rPr>
              <a:t>right </a:t>
            </a:r>
            <a:r>
              <a:rPr lang="en-US" sz="3200" dirty="0">
                <a:latin typeface="Times New Roman" panose="02020603050405020304" pitchFamily="18" charset="0"/>
                <a:cs typeface="Times New Roman" panose="02020603050405020304" pitchFamily="18" charset="0"/>
              </a:rPr>
              <a:t>side). A deconstruction of the DNP polarizer is seen below. </a:t>
            </a:r>
          </a:p>
        </p:txBody>
      </p:sp>
      <p:sp>
        <p:nvSpPr>
          <p:cNvPr id="24" name="TextBox 23">
            <a:extLst>
              <a:ext uri="{FF2B5EF4-FFF2-40B4-BE49-F238E27FC236}">
                <a16:creationId xmlns:a16="http://schemas.microsoft.com/office/drawing/2014/main" id="{937428C4-CCD7-41FC-8DF9-831A15D6DA61}"/>
              </a:ext>
            </a:extLst>
          </p:cNvPr>
          <p:cNvSpPr txBox="1"/>
          <p:nvPr/>
        </p:nvSpPr>
        <p:spPr>
          <a:xfrm>
            <a:off x="838295" y="5070529"/>
            <a:ext cx="12470502" cy="2862322"/>
          </a:xfrm>
          <a:prstGeom prst="rect">
            <a:avLst/>
          </a:prstGeom>
          <a:noFill/>
          <a:ln>
            <a:solidFill>
              <a:schemeClr val="tx1"/>
            </a:solidFill>
          </a:ln>
        </p:spPr>
        <p:txBody>
          <a:bodyPr wrap="square" rtlCol="0">
            <a:spAutoFit/>
          </a:bodyPr>
          <a:lstStyle/>
          <a:p>
            <a:pPr algn="ctr"/>
            <a:r>
              <a:rPr lang="en-US" sz="4000" dirty="0">
                <a:latin typeface="Times New Roman" panose="02020603050405020304" pitchFamily="18" charset="0"/>
                <a:cs typeface="Times New Roman" panose="02020603050405020304" pitchFamily="18" charset="0"/>
              </a:rPr>
              <a:t>Motivation</a:t>
            </a:r>
          </a:p>
          <a:p>
            <a:r>
              <a:rPr lang="en-US" sz="2800" dirty="0">
                <a:latin typeface="Times New Roman" panose="02020603050405020304" pitchFamily="18" charset="0"/>
                <a:cs typeface="Times New Roman" panose="02020603050405020304" pitchFamily="18" charset="0"/>
              </a:rPr>
              <a:t>Araldite Epoxy doped with TEMPO has been found to be a suitable target material for Dynamic Nuclear Polarization. A maximum proton polarization value of 21.05% percent has been achieved with a magnetic field of 4.998T and a temperature of about 1.2 </a:t>
            </a:r>
            <a:r>
              <a:rPr lang="en-US" sz="2800" dirty="0" smtClean="0">
                <a:latin typeface="Times New Roman" panose="02020603050405020304" pitchFamily="18" charset="0"/>
                <a:cs typeface="Times New Roman" panose="02020603050405020304" pitchFamily="18" charset="0"/>
              </a:rPr>
              <a:t>K. </a:t>
            </a:r>
            <a:r>
              <a:rPr lang="en-US" sz="2800" dirty="0" smtClean="0">
                <a:latin typeface="Times New Roman" panose="02020603050405020304" pitchFamily="18" charset="0"/>
                <a:cs typeface="Times New Roman" panose="02020603050405020304" pitchFamily="18" charset="0"/>
              </a:rPr>
              <a:t>Secondly, I installed and modeled a heating cartridge into the fridge assembly to control the temperature of the fridge and prevent overcooling. </a:t>
            </a:r>
            <a:endParaRPr lang="en-US" sz="2800" dirty="0">
              <a:latin typeface="Times New Roman" panose="02020603050405020304" pitchFamily="18" charset="0"/>
              <a:cs typeface="Times New Roman" panose="02020603050405020304" pitchFamily="18" charset="0"/>
            </a:endParaRPr>
          </a:p>
        </p:txBody>
      </p:sp>
      <p:sp>
        <p:nvSpPr>
          <p:cNvPr id="45" name="TextBox 44"/>
          <p:cNvSpPr txBox="1"/>
          <p:nvPr/>
        </p:nvSpPr>
        <p:spPr>
          <a:xfrm>
            <a:off x="29025166" y="28260968"/>
            <a:ext cx="14223529" cy="2000548"/>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rtlCol="0">
            <a:spAutoFit/>
          </a:bodyPr>
          <a:lstStyle/>
          <a:p>
            <a:pPr algn="ctr"/>
            <a:r>
              <a:rPr lang="en-US" sz="4000" dirty="0">
                <a:latin typeface="Times New Roman" panose="02020603050405020304" pitchFamily="18" charset="0"/>
                <a:cs typeface="Times New Roman" panose="02020603050405020304" pitchFamily="18" charset="0"/>
              </a:rPr>
              <a:t>Future Works</a:t>
            </a:r>
          </a:p>
          <a:p>
            <a:pPr marL="457200" indent="-457200">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Integrate the heating cartridge into the preexisting LabVIEW data stream.</a:t>
            </a:r>
          </a:p>
          <a:p>
            <a:pPr marL="457200" indent="-457200">
              <a:buFont typeface="Arial" panose="020B0604020202020204" pitchFamily="34" charset="0"/>
              <a:buChar char="•"/>
            </a:pPr>
            <a:r>
              <a:rPr lang="en-US" sz="2800" dirty="0" smtClean="0">
                <a:latin typeface="Times New Roman" panose="02020603050405020304" pitchFamily="18" charset="0"/>
                <a:cs typeface="Times New Roman" panose="02020603050405020304" pitchFamily="18" charset="0"/>
              </a:rPr>
              <a:t>Optimize the placement of the heating cartridge to maximize effectiveness.</a:t>
            </a:r>
            <a:endParaRPr lang="en-US" sz="2800" dirty="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Investigate and improve DNP System to achieve 80% Polarization</a:t>
            </a:r>
          </a:p>
        </p:txBody>
      </p:sp>
      <mc:AlternateContent xmlns:mc="http://schemas.openxmlformats.org/markup-compatibility/2006">
        <mc:Choice xmlns:a14="http://schemas.microsoft.com/office/drawing/2010/main" Requires="a14">
          <p:sp>
            <p:nvSpPr>
              <p:cNvPr id="46" name="TextBox 45"/>
              <p:cNvSpPr txBox="1"/>
              <p:nvPr/>
            </p:nvSpPr>
            <p:spPr>
              <a:xfrm>
                <a:off x="29040267" y="5074919"/>
                <a:ext cx="14208430" cy="6107249"/>
              </a:xfrm>
              <a:prstGeom prst="rect">
                <a:avLst/>
              </a:prstGeom>
              <a:noFill/>
              <a:ln>
                <a:solidFill>
                  <a:schemeClr val="tx1"/>
                </a:solidFill>
              </a:ln>
            </p:spPr>
            <p:txBody>
              <a:bodyPr wrap="square" numCol="1" rtlCol="0">
                <a:spAutoFit/>
              </a:bodyPr>
              <a:lstStyle/>
              <a:p>
                <a:pPr algn="ctr"/>
                <a:r>
                  <a:rPr lang="en-US" sz="4000" dirty="0" smtClean="0">
                    <a:latin typeface="Times New Roman" panose="02020603050405020304" pitchFamily="18" charset="0"/>
                    <a:cs typeface="Times New Roman" panose="02020603050405020304" pitchFamily="18" charset="0"/>
                  </a:rPr>
                  <a:t>Background on Polarization</a:t>
                </a:r>
              </a:p>
              <a:p>
                <a14:m>
                  <m:oMath xmlns:m="http://schemas.openxmlformats.org/officeDocument/2006/math">
                    <m:r>
                      <a:rPr lang="en-US" sz="4000" b="0" i="0" smtClean="0">
                        <a:latin typeface="Cambria Math" panose="02040503050406030204" pitchFamily="18" charset="0"/>
                      </a:rPr>
                      <m:t>               </m:t>
                    </m:r>
                    <m:r>
                      <m:rPr>
                        <m:sty m:val="p"/>
                      </m:rPr>
                      <a:rPr lang="en-US" sz="4000" smtClean="0">
                        <a:latin typeface="Cambria Math" panose="02040503050406030204" pitchFamily="18" charset="0"/>
                      </a:rPr>
                      <m:t>P</m:t>
                    </m:r>
                    <m:r>
                      <a:rPr lang="en-US" sz="4000" smtClean="0">
                        <a:latin typeface="Cambria Math" panose="02040503050406030204" pitchFamily="18" charset="0"/>
                      </a:rPr>
                      <m:t>=</m:t>
                    </m:r>
                    <m:func>
                      <m:funcPr>
                        <m:ctrlPr>
                          <a:rPr lang="en-US" sz="4000" i="1">
                            <a:latin typeface="Cambria Math" panose="02040503050406030204" pitchFamily="18" charset="0"/>
                          </a:rPr>
                        </m:ctrlPr>
                      </m:funcPr>
                      <m:fName>
                        <m:r>
                          <m:rPr>
                            <m:sty m:val="p"/>
                          </m:rPr>
                          <a:rPr lang="en-US" sz="4000">
                            <a:latin typeface="Cambria Math" panose="02040503050406030204" pitchFamily="18" charset="0"/>
                          </a:rPr>
                          <m:t>tan</m:t>
                        </m:r>
                        <m:r>
                          <m:rPr>
                            <m:sty m:val="p"/>
                          </m:rPr>
                          <a:rPr lang="en-US" sz="4000" b="0" i="0" smtClean="0">
                            <a:latin typeface="Cambria Math" panose="02040503050406030204" pitchFamily="18" charset="0"/>
                          </a:rPr>
                          <m:t>h</m:t>
                        </m:r>
                      </m:fName>
                      <m:e>
                        <m:d>
                          <m:dPr>
                            <m:ctrlPr>
                              <a:rPr lang="en-US" sz="4000" i="1">
                                <a:latin typeface="Cambria Math" panose="02040503050406030204" pitchFamily="18" charset="0"/>
                              </a:rPr>
                            </m:ctrlPr>
                          </m:dPr>
                          <m:e>
                            <m:f>
                              <m:fPr>
                                <m:ctrlPr>
                                  <a:rPr lang="en-US" sz="4000" i="1">
                                    <a:latin typeface="Cambria Math" panose="02040503050406030204" pitchFamily="18" charset="0"/>
                                  </a:rPr>
                                </m:ctrlPr>
                              </m:fPr>
                              <m:num>
                                <m:r>
                                  <m:rPr>
                                    <m:sty m:val="p"/>
                                  </m:rPr>
                                  <a:rPr lang="en-US" sz="4000">
                                    <a:latin typeface="Cambria Math" panose="02040503050406030204" pitchFamily="18" charset="0"/>
                                  </a:rPr>
                                  <m:t>μB</m:t>
                                </m:r>
                              </m:num>
                              <m:den>
                                <m:r>
                                  <m:rPr>
                                    <m:sty m:val="p"/>
                                  </m:rPr>
                                  <a:rPr lang="en-US" sz="4000">
                                    <a:latin typeface="Cambria Math" panose="02040503050406030204" pitchFamily="18" charset="0"/>
                                  </a:rPr>
                                  <m:t>kT</m:t>
                                </m:r>
                              </m:den>
                            </m:f>
                          </m:e>
                        </m:d>
                      </m:e>
                    </m:func>
                  </m:oMath>
                </a14:m>
                <a:r>
                  <a:rPr lang="en-US" sz="3200" dirty="0" smtClean="0">
                    <a:latin typeface="Times New Roman" panose="02020603050405020304" pitchFamily="18" charset="0"/>
                    <a:cs typeface="Times New Roman" panose="02020603050405020304" pitchFamily="18" charset="0"/>
                  </a:rPr>
                  <a:t>  </a:t>
                </a:r>
                <a:r>
                  <a:rPr lang="en-US" sz="3200" dirty="0">
                    <a:latin typeface="Times New Roman" panose="02020603050405020304" pitchFamily="18" charset="0"/>
                    <a:cs typeface="Times New Roman" panose="02020603050405020304" pitchFamily="18" charset="0"/>
                  </a:rPr>
                  <a:t>	</a:t>
                </a:r>
                <a:r>
                  <a:rPr lang="en-US" sz="3200" dirty="0" smtClean="0">
                    <a:latin typeface="Times New Roman" panose="02020603050405020304" pitchFamily="18" charset="0"/>
                    <a:cs typeface="Times New Roman" panose="02020603050405020304" pitchFamily="18" charset="0"/>
                  </a:rPr>
                  <a:t>        </a:t>
                </a:r>
                <a:r>
                  <a:rPr lang="en-US" sz="3200" dirty="0" smtClean="0">
                    <a:latin typeface="Times New Roman" panose="02020603050405020304" pitchFamily="18" charset="0"/>
                    <a:cs typeface="Times New Roman" panose="02020603050405020304" pitchFamily="18" charset="0"/>
                  </a:rPr>
                  <a:t> </a:t>
                </a:r>
                <a:r>
                  <a:rPr lang="en-US" sz="4000" dirty="0" smtClean="0">
                    <a:latin typeface="Cambria Math" panose="02040503050406030204" pitchFamily="18" charset="0"/>
                    <a:ea typeface="Cambria Math" panose="02040503050406030204" pitchFamily="18" charset="0"/>
                    <a:cs typeface="Times New Roman" panose="02020603050405020304" pitchFamily="18" charset="0"/>
                  </a:rPr>
                  <a:t>P</a:t>
                </a:r>
                <a:r>
                  <a:rPr lang="en-US" sz="4000" baseline="-25000" dirty="0" smtClean="0">
                    <a:latin typeface="Cambria Math" panose="02040503050406030204" pitchFamily="18" charset="0"/>
                    <a:ea typeface="Cambria Math" panose="02040503050406030204" pitchFamily="18" charset="0"/>
                    <a:cs typeface="Times New Roman" panose="02020603050405020304" pitchFamily="18" charset="0"/>
                  </a:rPr>
                  <a:t>Enhanced</a:t>
                </a:r>
                <a:r>
                  <a:rPr lang="en-US" sz="4000" dirty="0" smtClean="0">
                    <a:latin typeface="Cambria Math" panose="02040503050406030204" pitchFamily="18" charset="0"/>
                    <a:ea typeface="Cambria Math" panose="02040503050406030204" pitchFamily="18" charset="0"/>
                    <a:cs typeface="Times New Roman" panose="02020603050405020304" pitchFamily="18" charset="0"/>
                  </a:rPr>
                  <a:t> </a:t>
                </a:r>
                <a:r>
                  <a:rPr lang="en-US" sz="4000" dirty="0">
                    <a:latin typeface="Cambria Math" panose="02040503050406030204" pitchFamily="18" charset="0"/>
                    <a:ea typeface="Cambria Math" panose="02040503050406030204" pitchFamily="18" charset="0"/>
                    <a:cs typeface="Times New Roman" panose="02020603050405020304" pitchFamily="18" charset="0"/>
                  </a:rPr>
                  <a:t>= K * A</a:t>
                </a:r>
                <a:r>
                  <a:rPr lang="en-US" sz="4000" baseline="-25000" dirty="0">
                    <a:latin typeface="Cambria Math" panose="02040503050406030204" pitchFamily="18" charset="0"/>
                    <a:ea typeface="Cambria Math" panose="02040503050406030204" pitchFamily="18" charset="0"/>
                    <a:cs typeface="Times New Roman" panose="02020603050405020304" pitchFamily="18" charset="0"/>
                  </a:rPr>
                  <a:t>Enhanced</a:t>
                </a:r>
                <a:endParaRPr lang="en-US" sz="4000" dirty="0">
                  <a:latin typeface="Cambria Math" panose="02040503050406030204" pitchFamily="18" charset="0"/>
                  <a:ea typeface="Cambria Math" panose="02040503050406030204" pitchFamily="18" charset="0"/>
                  <a:cs typeface="Times New Roman" panose="02020603050405020304" pitchFamily="18" charset="0"/>
                </a:endParaRPr>
              </a:p>
              <a:p>
                <a:r>
                  <a:rPr lang="en-US" sz="2800" dirty="0"/>
                  <a:t>       </a:t>
                </a:r>
                <a:r>
                  <a:rPr lang="en-US" sz="2800" dirty="0" smtClean="0"/>
                  <a:t>       </a:t>
                </a:r>
                <a:r>
                  <a:rPr lang="en-US" sz="2800" dirty="0" smtClean="0"/>
                  <a:t>             </a:t>
                </a:r>
                <a:r>
                  <a:rPr lang="en-US" sz="2800" dirty="0">
                    <a:latin typeface="Times New Roman" panose="02020603050405020304" pitchFamily="18" charset="0"/>
                    <a:cs typeface="Times New Roman" panose="02020603050405020304" pitchFamily="18" charset="0"/>
                  </a:rPr>
                  <a:t>Equation (i</a:t>
                </a:r>
                <a:r>
                  <a:rPr lang="en-US" sz="2800" dirty="0" smtClean="0">
                    <a:latin typeface="Times New Roman" panose="02020603050405020304" pitchFamily="18" charset="0"/>
                    <a:cs typeface="Times New Roman" panose="02020603050405020304" pitchFamily="18" charset="0"/>
                  </a:rPr>
                  <a:t>)                                                      Equation(ii)</a:t>
                </a:r>
                <a:endParaRPr lang="en-US" sz="2800" dirty="0" smtClean="0"/>
              </a:p>
              <a:p>
                <a:r>
                  <a:rPr lang="en-US" sz="2800" dirty="0"/>
                  <a:t> </a:t>
                </a:r>
                <a:r>
                  <a:rPr lang="en-US" sz="2800" dirty="0" smtClean="0"/>
                  <a:t>              </a:t>
                </a:r>
                <a:r>
                  <a:rPr lang="en-US" sz="2800" dirty="0" smtClean="0"/>
                  <a:t>  </a:t>
                </a:r>
                <a14:m>
                  <m:oMath xmlns:m="http://schemas.openxmlformats.org/officeDocument/2006/math">
                    <m:r>
                      <m:rPr>
                        <m:sty m:val="p"/>
                      </m:rPr>
                      <a:rPr lang="el-GR" sz="2800" i="1" smtClean="0">
                        <a:latin typeface="Cambria Math" panose="02040503050406030204" pitchFamily="18" charset="0"/>
                      </a:rPr>
                      <m:t>μ</m:t>
                    </m:r>
                  </m:oMath>
                </a14:m>
                <a:r>
                  <a:rPr lang="en-US" sz="2800" dirty="0">
                    <a:latin typeface="Times New Roman" panose="02020603050405020304" pitchFamily="18" charset="0"/>
                    <a:cs typeface="Times New Roman" panose="02020603050405020304" pitchFamily="18" charset="0"/>
                  </a:rPr>
                  <a:t> = Magnetic </a:t>
                </a:r>
                <a:r>
                  <a:rPr lang="en-US" sz="2800" dirty="0" smtClean="0">
                    <a:latin typeface="Times New Roman" panose="02020603050405020304" pitchFamily="18" charset="0"/>
                    <a:cs typeface="Times New Roman" panose="02020603050405020304" pitchFamily="18" charset="0"/>
                  </a:rPr>
                  <a:t>Dipole                           K </a:t>
                </a:r>
                <a:r>
                  <a:rPr lang="en-US" sz="2800" dirty="0">
                    <a:latin typeface="Times New Roman" panose="02020603050405020304" pitchFamily="18" charset="0"/>
                    <a:cs typeface="Times New Roman" panose="02020603050405020304" pitchFamily="18" charset="0"/>
                  </a:rPr>
                  <a:t>= Thermal Equilibrium Calibration Constant </a:t>
                </a:r>
              </a:p>
              <a:p>
                <a14:m>
                  <m:oMath xmlns:m="http://schemas.openxmlformats.org/officeDocument/2006/math">
                    <m:r>
                      <a:rPr lang="en-US" sz="2800" b="0" i="0" smtClean="0">
                        <a:latin typeface="Cambria Math" panose="02040503050406030204" pitchFamily="18" charset="0"/>
                      </a:rPr>
                      <m:t>                 </m:t>
                    </m:r>
                    <m:r>
                      <a:rPr lang="en-US" sz="2800" b="0" i="0" smtClean="0">
                        <a:latin typeface="Cambria Math" panose="02040503050406030204" pitchFamily="18" charset="0"/>
                      </a:rPr>
                      <m:t> </m:t>
                    </m:r>
                    <m:r>
                      <m:rPr>
                        <m:sty m:val="p"/>
                      </m:rPr>
                      <a:rPr lang="en-US" sz="2800">
                        <a:latin typeface="Cambria Math" panose="02040503050406030204" pitchFamily="18" charset="0"/>
                      </a:rPr>
                      <m:t>B</m:t>
                    </m:r>
                  </m:oMath>
                </a14:m>
                <a:r>
                  <a:rPr lang="en-US" sz="2800" dirty="0">
                    <a:latin typeface="Times New Roman" panose="02020603050405020304" pitchFamily="18" charset="0"/>
                    <a:cs typeface="Times New Roman" panose="02020603050405020304" pitchFamily="18" charset="0"/>
                  </a:rPr>
                  <a:t> = Magnetic Field Strength         </a:t>
                </a:r>
                <a:r>
                  <a:rPr lang="en-US" sz="2800" dirty="0" smtClean="0">
                    <a:latin typeface="Times New Roman" panose="02020603050405020304" pitchFamily="18" charset="0"/>
                    <a:cs typeface="Times New Roman" panose="02020603050405020304" pitchFamily="18" charset="0"/>
                  </a:rPr>
                  <a:t>      A </a:t>
                </a:r>
                <a:r>
                  <a:rPr lang="en-US" sz="2800" dirty="0">
                    <a:latin typeface="Times New Roman" panose="02020603050405020304" pitchFamily="18" charset="0"/>
                    <a:cs typeface="Times New Roman" panose="02020603050405020304" pitchFamily="18" charset="0"/>
                  </a:rPr>
                  <a:t>= Area under the Boltzmann distribution</a:t>
                </a:r>
              </a:p>
              <a:p>
                <a:r>
                  <a:rPr lang="en-US" sz="2800" dirty="0">
                    <a:latin typeface="Times New Roman" panose="02020603050405020304" pitchFamily="18" charset="0"/>
                    <a:cs typeface="Times New Roman" panose="02020603050405020304" pitchFamily="18" charset="0"/>
                  </a:rPr>
                  <a:t>       </a:t>
                </a:r>
                <a:r>
                  <a:rPr lang="en-US" sz="2800" dirty="0" smtClean="0">
                    <a:latin typeface="Times New Roman" panose="02020603050405020304" pitchFamily="18" charset="0"/>
                    <a:cs typeface="Times New Roman" panose="02020603050405020304" pitchFamily="18" charset="0"/>
                  </a:rPr>
                  <a:t>       </a:t>
                </a:r>
                <a:r>
                  <a:rPr lang="en-US" sz="2800" dirty="0" smtClean="0">
                    <a:latin typeface="Times New Roman" panose="02020603050405020304" pitchFamily="18" charset="0"/>
                    <a:cs typeface="Times New Roman" panose="02020603050405020304" pitchFamily="18" charset="0"/>
                  </a:rPr>
                  <a:t>  k </a:t>
                </a:r>
                <a:r>
                  <a:rPr lang="en-US" sz="2800" dirty="0">
                    <a:latin typeface="Times New Roman" panose="02020603050405020304" pitchFamily="18" charset="0"/>
                    <a:cs typeface="Times New Roman" panose="02020603050405020304" pitchFamily="18" charset="0"/>
                  </a:rPr>
                  <a:t>= Boltzmann Constant </a:t>
                </a:r>
                <a:endParaRPr lang="en-US" sz="2800" dirty="0" smtClean="0">
                  <a:latin typeface="Times New Roman" panose="02020603050405020304" pitchFamily="18" charset="0"/>
                  <a:cs typeface="Times New Roman" panose="02020603050405020304" pitchFamily="18" charset="0"/>
                </a:endParaRPr>
              </a:p>
              <a:p>
                <a:r>
                  <a:rPr lang="en-US" sz="2800" dirty="0">
                    <a:latin typeface="Times New Roman" panose="02020603050405020304" pitchFamily="18" charset="0"/>
                    <a:cs typeface="Times New Roman" panose="02020603050405020304" pitchFamily="18" charset="0"/>
                  </a:rPr>
                  <a:t> </a:t>
                </a:r>
                <a:r>
                  <a:rPr lang="en-US" sz="2800" dirty="0" smtClean="0">
                    <a:latin typeface="Times New Roman" panose="02020603050405020304" pitchFamily="18" charset="0"/>
                    <a:cs typeface="Times New Roman" panose="02020603050405020304" pitchFamily="18" charset="0"/>
                  </a:rPr>
                  <a:t>               </a:t>
                </a:r>
                <a:r>
                  <a:rPr lang="en-US" sz="2800" dirty="0" smtClean="0">
                    <a:latin typeface="Times New Roman" panose="02020603050405020304" pitchFamily="18" charset="0"/>
                    <a:cs typeface="Times New Roman" panose="02020603050405020304" pitchFamily="18" charset="0"/>
                  </a:rPr>
                  <a:t>T </a:t>
                </a:r>
                <a:r>
                  <a:rPr lang="en-US" sz="2800" dirty="0">
                    <a:latin typeface="Times New Roman" panose="02020603050405020304" pitchFamily="18" charset="0"/>
                    <a:cs typeface="Times New Roman" panose="02020603050405020304" pitchFamily="18" charset="0"/>
                  </a:rPr>
                  <a:t>= Temperature (Kelvin)	</a:t>
                </a:r>
                <a:endParaRPr lang="en-US" sz="2800" dirty="0" smtClean="0">
                  <a:latin typeface="Times New Roman" panose="02020603050405020304" pitchFamily="18" charset="0"/>
                  <a:cs typeface="Times New Roman" panose="02020603050405020304" pitchFamily="18" charset="0"/>
                </a:endParaRPr>
              </a:p>
              <a:p>
                <a:endParaRPr lang="en-US" sz="1100" dirty="0">
                  <a:latin typeface="Times New Roman" panose="02020603050405020304" pitchFamily="18" charset="0"/>
                  <a:cs typeface="Times New Roman" panose="02020603050405020304" pitchFamily="18" charset="0"/>
                </a:endParaRPr>
              </a:p>
              <a:p>
                <a:r>
                  <a:rPr lang="en-US" sz="2800" dirty="0" smtClean="0">
                    <a:latin typeface="Times New Roman" panose="02020603050405020304" pitchFamily="18" charset="0"/>
                    <a:cs typeface="Times New Roman" panose="02020603050405020304" pitchFamily="18" charset="0"/>
                  </a:rPr>
                  <a:t>Equation </a:t>
                </a:r>
                <a:r>
                  <a:rPr lang="en-US" sz="2800" dirty="0">
                    <a:latin typeface="Times New Roman" panose="02020603050405020304" pitchFamily="18" charset="0"/>
                    <a:cs typeface="Times New Roman" panose="02020603050405020304" pitchFamily="18" charset="0"/>
                  </a:rPr>
                  <a:t>(i) is a Boltzmann distribution used for calculating the theoretical Thermal Polarization at Thermal Equilibrium. An experimental Thermal Polarization is recorded with a Nuclear Magnetic Resonance system, which we can then generate out “K” value from, equation (ii). </a:t>
                </a:r>
                <a:r>
                  <a:rPr lang="en-US" sz="2800" dirty="0" smtClean="0">
                    <a:latin typeface="Times New Roman" panose="02020603050405020304" pitchFamily="18" charset="0"/>
                    <a:cs typeface="Times New Roman" panose="02020603050405020304" pitchFamily="18" charset="0"/>
                  </a:rPr>
                  <a:t>Our</a:t>
                </a:r>
              </a:p>
              <a:p>
                <a:r>
                  <a:rPr lang="en-US" sz="2800" dirty="0" smtClean="0">
                    <a:latin typeface="Times New Roman" panose="02020603050405020304" pitchFamily="18" charset="0"/>
                    <a:cs typeface="Times New Roman" panose="02020603050405020304" pitchFamily="18" charset="0"/>
                  </a:rPr>
                  <a:t>K </a:t>
                </a:r>
                <a:r>
                  <a:rPr lang="en-US" sz="2800" dirty="0">
                    <a:latin typeface="Times New Roman" panose="02020603050405020304" pitchFamily="18" charset="0"/>
                    <a:cs typeface="Times New Roman" panose="02020603050405020304" pitchFamily="18" charset="0"/>
                  </a:rPr>
                  <a:t>value is our TE Polarization over the TE Area. This calibration constant will be used to relate a microwave enhanced distribution area to an unenhanced area. </a:t>
                </a:r>
              </a:p>
            </p:txBody>
          </p:sp>
        </mc:Choice>
        <mc:Fallback>
          <p:sp>
            <p:nvSpPr>
              <p:cNvPr id="46" name="TextBox 45"/>
              <p:cNvSpPr txBox="1">
                <a:spLocks noRot="1" noChangeAspect="1" noMove="1" noResize="1" noEditPoints="1" noAdjustHandles="1" noChangeArrowheads="1" noChangeShapeType="1" noTextEdit="1"/>
              </p:cNvSpPr>
              <p:nvPr/>
            </p:nvSpPr>
            <p:spPr>
              <a:xfrm>
                <a:off x="29040267" y="5074919"/>
                <a:ext cx="14208430" cy="6107249"/>
              </a:xfrm>
              <a:prstGeom prst="rect">
                <a:avLst/>
              </a:prstGeom>
              <a:blipFill>
                <a:blip r:embed="rId20"/>
                <a:stretch>
                  <a:fillRect l="-857" t="-1594" b="-1693"/>
                </a:stretch>
              </a:blipFill>
              <a:ln>
                <a:solidFill>
                  <a:schemeClr val="tx1"/>
                </a:solidFill>
              </a:ln>
            </p:spPr>
            <p:txBody>
              <a:bodyPr/>
              <a:lstStyle/>
              <a:p>
                <a:r>
                  <a:rPr lang="en-US">
                    <a:noFill/>
                  </a:rPr>
                  <a:t> </a:t>
                </a:r>
              </a:p>
            </p:txBody>
          </p:sp>
        </mc:Fallback>
      </mc:AlternateContent>
      <p:sp>
        <p:nvSpPr>
          <p:cNvPr id="48" name="TextBox 47">
            <a:extLst>
              <a:ext uri="{FF2B5EF4-FFF2-40B4-BE49-F238E27FC236}">
                <a16:creationId xmlns:a16="http://schemas.microsoft.com/office/drawing/2014/main" id="{E9B4DF66-651D-43A2-A90A-40E65BAFE94A}"/>
              </a:ext>
            </a:extLst>
          </p:cNvPr>
          <p:cNvSpPr txBox="1"/>
          <p:nvPr/>
        </p:nvSpPr>
        <p:spPr>
          <a:xfrm>
            <a:off x="29040267" y="11433125"/>
            <a:ext cx="14208430" cy="9418320"/>
          </a:xfrm>
          <a:prstGeom prst="rect">
            <a:avLst/>
          </a:prstGeom>
          <a:noFill/>
          <a:ln>
            <a:solidFill>
              <a:schemeClr val="tx1"/>
            </a:solidFill>
          </a:ln>
        </p:spPr>
        <p:txBody>
          <a:bodyPr wrap="square" numCol="1" rtlCol="0">
            <a:spAutoFit/>
          </a:bodyPr>
          <a:lstStyle/>
          <a:p>
            <a:pPr algn="ctr"/>
            <a:r>
              <a:rPr lang="en-US" sz="4000" dirty="0">
                <a:latin typeface="Times New Roman" panose="02020603050405020304" pitchFamily="18" charset="0"/>
                <a:cs typeface="Times New Roman" panose="02020603050405020304" pitchFamily="18" charset="0"/>
              </a:rPr>
              <a:t>Tempo Doped Araldite Spin Up</a:t>
            </a:r>
          </a:p>
          <a:p>
            <a:pPr algn="ctr"/>
            <a:endParaRPr lang="en-US" sz="4000" dirty="0">
              <a:latin typeface="Times New Roman" panose="02020603050405020304" pitchFamily="18" charset="0"/>
              <a:cs typeface="Times New Roman" panose="02020603050405020304" pitchFamily="18" charset="0"/>
            </a:endParaRPr>
          </a:p>
          <a:p>
            <a:pPr algn="ctr"/>
            <a:endParaRPr lang="en-US" sz="4000" dirty="0">
              <a:latin typeface="Times New Roman" panose="02020603050405020304" pitchFamily="18" charset="0"/>
              <a:cs typeface="Times New Roman" panose="02020603050405020304" pitchFamily="18" charset="0"/>
            </a:endParaRPr>
          </a:p>
          <a:p>
            <a:pPr algn="ctr"/>
            <a:endParaRPr lang="en-US" sz="4000" dirty="0">
              <a:latin typeface="Times New Roman" panose="02020603050405020304" pitchFamily="18" charset="0"/>
              <a:cs typeface="Times New Roman" panose="02020603050405020304" pitchFamily="18" charset="0"/>
            </a:endParaRPr>
          </a:p>
          <a:p>
            <a:pPr algn="ctr"/>
            <a:endParaRPr lang="en-US" sz="4000" dirty="0">
              <a:latin typeface="Times New Roman" panose="02020603050405020304" pitchFamily="18" charset="0"/>
              <a:cs typeface="Times New Roman" panose="02020603050405020304" pitchFamily="18" charset="0"/>
            </a:endParaRPr>
          </a:p>
          <a:p>
            <a:pPr algn="ctr"/>
            <a:endParaRPr lang="en-US" sz="4000" dirty="0">
              <a:latin typeface="Times New Roman" panose="02020603050405020304" pitchFamily="18" charset="0"/>
              <a:cs typeface="Times New Roman" panose="02020603050405020304" pitchFamily="18" charset="0"/>
            </a:endParaRPr>
          </a:p>
          <a:p>
            <a:pPr algn="ctr"/>
            <a:endParaRPr lang="en-US" sz="4000" dirty="0">
              <a:latin typeface="Times New Roman" panose="02020603050405020304" pitchFamily="18" charset="0"/>
              <a:cs typeface="Times New Roman" panose="02020603050405020304" pitchFamily="18" charset="0"/>
            </a:endParaRPr>
          </a:p>
          <a:p>
            <a:pPr algn="ctr"/>
            <a:endParaRPr lang="en-US" sz="4000" dirty="0">
              <a:latin typeface="Times New Roman" panose="02020603050405020304" pitchFamily="18" charset="0"/>
              <a:cs typeface="Times New Roman" panose="02020603050405020304" pitchFamily="18" charset="0"/>
            </a:endParaRPr>
          </a:p>
          <a:p>
            <a:pPr algn="ctr"/>
            <a:endParaRPr lang="en-US" sz="4000" dirty="0">
              <a:latin typeface="Times New Roman" panose="02020603050405020304" pitchFamily="18" charset="0"/>
              <a:cs typeface="Times New Roman" panose="02020603050405020304" pitchFamily="18" charset="0"/>
            </a:endParaRPr>
          </a:p>
          <a:p>
            <a:pPr algn="ctr"/>
            <a:endParaRPr lang="en-US" sz="4000" dirty="0">
              <a:latin typeface="Times New Roman" panose="02020603050405020304" pitchFamily="18" charset="0"/>
              <a:cs typeface="Times New Roman" panose="02020603050405020304" pitchFamily="18" charset="0"/>
            </a:endParaRPr>
          </a:p>
          <a:p>
            <a:pPr algn="ctr"/>
            <a:endParaRPr lang="en-US" sz="4000" dirty="0">
              <a:latin typeface="Times New Roman" panose="02020603050405020304" pitchFamily="18" charset="0"/>
              <a:cs typeface="Times New Roman" panose="02020603050405020304" pitchFamily="18" charset="0"/>
            </a:endParaRPr>
          </a:p>
          <a:p>
            <a:pPr algn="ctr"/>
            <a:endParaRPr lang="en-US" sz="4000" dirty="0">
              <a:latin typeface="Times New Roman" panose="02020603050405020304" pitchFamily="18" charset="0"/>
              <a:cs typeface="Times New Roman" panose="02020603050405020304" pitchFamily="18" charset="0"/>
            </a:endParaRPr>
          </a:p>
          <a:p>
            <a:pPr algn="ctr"/>
            <a:endParaRPr lang="en-US" sz="2800" dirty="0"/>
          </a:p>
          <a:p>
            <a:endParaRPr lang="en-US" sz="2800" dirty="0"/>
          </a:p>
          <a:p>
            <a:endParaRPr lang="en-US" sz="2800" dirty="0"/>
          </a:p>
          <a:p>
            <a:endParaRPr lang="en-US" sz="2800" dirty="0"/>
          </a:p>
        </p:txBody>
      </p:sp>
      <p:sp>
        <p:nvSpPr>
          <p:cNvPr id="50" name="TextBox 49">
            <a:extLst>
              <a:ext uri="{FF2B5EF4-FFF2-40B4-BE49-F238E27FC236}">
                <a16:creationId xmlns:a16="http://schemas.microsoft.com/office/drawing/2014/main" id="{816D5017-B1EC-4152-BEF9-BAE5F3B5883D}"/>
              </a:ext>
            </a:extLst>
          </p:cNvPr>
          <p:cNvSpPr txBox="1"/>
          <p:nvPr/>
        </p:nvSpPr>
        <p:spPr>
          <a:xfrm>
            <a:off x="36977578" y="12773945"/>
            <a:ext cx="5959465" cy="7417415"/>
          </a:xfrm>
          <a:prstGeom prst="rect">
            <a:avLst/>
          </a:prstGeom>
          <a:noFill/>
        </p:spPr>
        <p:txBody>
          <a:bodyPr wrap="square" rtlCol="0">
            <a:spAutoFit/>
          </a:bodyPr>
          <a:lstStyle/>
          <a:p>
            <a:r>
              <a:rPr lang="en-US" sz="2800" dirty="0">
                <a:latin typeface="Times New Roman" panose="02020603050405020304" pitchFamily="18" charset="0"/>
                <a:cs typeface="Times New Roman" panose="02020603050405020304" pitchFamily="18" charset="0"/>
              </a:rPr>
              <a:t>Post cooldown an analysis of our target polarization was done to determine our maximum polarization. Through analysis of our cryostat environment, magnetic field strength and other factors we determined that our polarization would have reached a maximum of 21.05% if our study had continued. Although 21.05% polarization is an </a:t>
            </a:r>
            <a:r>
              <a:rPr lang="en-US" sz="2800" dirty="0" smtClean="0">
                <a:latin typeface="Times New Roman" panose="02020603050405020304" pitchFamily="18" charset="0"/>
                <a:cs typeface="Times New Roman" panose="02020603050405020304" pitchFamily="18" charset="0"/>
              </a:rPr>
              <a:t>great baseline achievement</a:t>
            </a:r>
            <a:r>
              <a:rPr lang="en-US" sz="2800" dirty="0">
                <a:latin typeface="Times New Roman" panose="02020603050405020304" pitchFamily="18" charset="0"/>
                <a:cs typeface="Times New Roman" panose="02020603050405020304" pitchFamily="18" charset="0"/>
              </a:rPr>
              <a:t>, we have yet to reach the 80% theoretical polarization stated in the literature. Additionally, a comparison between theoretical and experimental tau shows that we are taking too long to reach our P</a:t>
            </a:r>
            <a:r>
              <a:rPr lang="en-US" sz="2800" baseline="-25000" dirty="0">
                <a:latin typeface="Times New Roman" panose="02020603050405020304" pitchFamily="18" charset="0"/>
                <a:cs typeface="Times New Roman" panose="02020603050405020304" pitchFamily="18" charset="0"/>
              </a:rPr>
              <a:t>max</a:t>
            </a:r>
            <a:r>
              <a:rPr lang="en-US" sz="2800" dirty="0">
                <a:latin typeface="Times New Roman" panose="02020603050405020304" pitchFamily="18" charset="0"/>
                <a:cs typeface="Times New Roman" panose="02020603050405020304" pitchFamily="18" charset="0"/>
              </a:rPr>
              <a:t>, we should expect to see a value between 25-30min.</a:t>
            </a:r>
          </a:p>
        </p:txBody>
      </p:sp>
      <p:sp>
        <p:nvSpPr>
          <p:cNvPr id="51" name="TextBox 50"/>
          <p:cNvSpPr txBox="1"/>
          <p:nvPr/>
        </p:nvSpPr>
        <p:spPr>
          <a:xfrm>
            <a:off x="30343928" y="19574194"/>
            <a:ext cx="5329989" cy="954107"/>
          </a:xfrm>
          <a:prstGeom prst="rect">
            <a:avLst/>
          </a:prstGeom>
          <a:noFill/>
        </p:spPr>
        <p:txBody>
          <a:bodyPr wrap="square" rtlCol="0">
            <a:spAutoFit/>
          </a:bodyPr>
          <a:lstStyle/>
          <a:p>
            <a:r>
              <a:rPr lang="en-US" sz="2800" dirty="0">
                <a:latin typeface="Times New Roman" panose="02020603050405020304" pitchFamily="18" charset="0"/>
                <a:cs typeface="Times New Roman" panose="02020603050405020304" pitchFamily="18" charset="0"/>
              </a:rPr>
              <a:t>P</a:t>
            </a:r>
            <a:r>
              <a:rPr lang="en-US" sz="2800" baseline="-25000" dirty="0">
                <a:latin typeface="Times New Roman" panose="02020603050405020304" pitchFamily="18" charset="0"/>
                <a:cs typeface="Times New Roman" panose="02020603050405020304" pitchFamily="18" charset="0"/>
              </a:rPr>
              <a:t>max </a:t>
            </a:r>
            <a:r>
              <a:rPr lang="en-US" sz="2800" dirty="0">
                <a:latin typeface="Times New Roman" panose="02020603050405020304" pitchFamily="18" charset="0"/>
                <a:cs typeface="Times New Roman" panose="02020603050405020304" pitchFamily="18" charset="0"/>
              </a:rPr>
              <a:t>= Maximum Polarization </a:t>
            </a:r>
          </a:p>
          <a:p>
            <a:r>
              <a:rPr lang="en-US" sz="2800" dirty="0">
                <a:latin typeface="Times New Roman" panose="02020603050405020304" pitchFamily="18" charset="0"/>
                <a:cs typeface="Times New Roman" panose="02020603050405020304" pitchFamily="18" charset="0"/>
              </a:rPr>
              <a:t>tau = Experimental Time Constant </a:t>
            </a:r>
            <a:endParaRPr lang="en-US" dirty="0"/>
          </a:p>
        </p:txBody>
      </p:sp>
      <p:sp>
        <p:nvSpPr>
          <p:cNvPr id="52" name="TextBox 51"/>
          <p:cNvSpPr txBox="1"/>
          <p:nvPr/>
        </p:nvSpPr>
        <p:spPr>
          <a:xfrm>
            <a:off x="29025166" y="21132483"/>
            <a:ext cx="14208430" cy="4570482"/>
          </a:xfrm>
          <a:prstGeom prst="rect">
            <a:avLst/>
          </a:prstGeom>
          <a:noFill/>
          <a:ln>
            <a:solidFill>
              <a:schemeClr val="tx1"/>
            </a:solidFill>
          </a:ln>
        </p:spPr>
        <p:txBody>
          <a:bodyPr wrap="square" rtlCol="0">
            <a:spAutoFit/>
          </a:bodyPr>
          <a:lstStyle/>
          <a:p>
            <a:pPr algn="ctr"/>
            <a:endParaRPr lang="en-US" sz="1100" dirty="0">
              <a:latin typeface="Times New Roman" panose="02020603050405020304" pitchFamily="18" charset="0"/>
              <a:cs typeface="Times New Roman" panose="02020603050405020304" pitchFamily="18" charset="0"/>
            </a:endParaRPr>
          </a:p>
          <a:p>
            <a:pPr algn="ctr"/>
            <a:r>
              <a:rPr lang="en-US" sz="4000" dirty="0">
                <a:latin typeface="Times New Roman" panose="02020603050405020304" pitchFamily="18" charset="0"/>
                <a:cs typeface="Times New Roman" panose="02020603050405020304" pitchFamily="18" charset="0"/>
              </a:rPr>
              <a:t>Tempo Doped Araldite Targets</a:t>
            </a:r>
          </a:p>
          <a:p>
            <a:pPr algn="ctr"/>
            <a:endParaRPr lang="en-US" sz="4000" dirty="0"/>
          </a:p>
          <a:p>
            <a:pPr algn="ctr"/>
            <a:endParaRPr lang="en-US" sz="4000" dirty="0"/>
          </a:p>
          <a:p>
            <a:pPr algn="ctr"/>
            <a:endParaRPr lang="en-US" sz="4000" dirty="0"/>
          </a:p>
          <a:p>
            <a:pPr algn="ctr"/>
            <a:endParaRPr lang="en-US" sz="4000" dirty="0"/>
          </a:p>
          <a:p>
            <a:endParaRPr lang="en-US" sz="4000" dirty="0"/>
          </a:p>
          <a:p>
            <a:endParaRPr lang="en-US" sz="4000" dirty="0"/>
          </a:p>
        </p:txBody>
      </p:sp>
      <p:sp>
        <p:nvSpPr>
          <p:cNvPr id="54" name="TextBox 53">
            <a:extLst>
              <a:ext uri="{FF2B5EF4-FFF2-40B4-BE49-F238E27FC236}">
                <a16:creationId xmlns:a16="http://schemas.microsoft.com/office/drawing/2014/main" id="{3DAB6D6B-7E9F-4E7F-BE4C-473A9887328A}"/>
              </a:ext>
            </a:extLst>
          </p:cNvPr>
          <p:cNvSpPr txBox="1"/>
          <p:nvPr/>
        </p:nvSpPr>
        <p:spPr>
          <a:xfrm>
            <a:off x="29312740" y="22294743"/>
            <a:ext cx="7071268" cy="2677656"/>
          </a:xfrm>
          <a:prstGeom prst="rect">
            <a:avLst/>
          </a:prstGeom>
          <a:noFill/>
        </p:spPr>
        <p:txBody>
          <a:bodyPr wrap="square" rtlCol="0">
            <a:spAutoFit/>
          </a:bodyPr>
          <a:lstStyle/>
          <a:p>
            <a:r>
              <a:rPr lang="en-US" sz="2800" dirty="0" smtClean="0">
                <a:latin typeface="Times New Roman" panose="02020603050405020304" pitchFamily="18" charset="0"/>
                <a:cs typeface="Times New Roman" panose="02020603050405020304" pitchFamily="18" charset="0"/>
              </a:rPr>
              <a:t>I </a:t>
            </a:r>
            <a:r>
              <a:rPr lang="en-US" sz="2800" dirty="0">
                <a:latin typeface="Times New Roman" panose="02020603050405020304" pitchFamily="18" charset="0"/>
                <a:cs typeface="Times New Roman" panose="02020603050405020304" pitchFamily="18" charset="0"/>
              </a:rPr>
              <a:t>mixed with 1:200 part Araldite Epoxy. This allowed us to create free form polarization targets with a magnet wire coil centered in the material. The small Tempo admixture provides the paramagnetic radicals necessary for dynamic nuclear polarization technique.</a:t>
            </a:r>
          </a:p>
        </p:txBody>
      </p:sp>
      <p:pic>
        <p:nvPicPr>
          <p:cNvPr id="55" name="Picture 6" descr="https://scontent.fzty2-1.fna.fbcdn.net/v/t1.15752-9/56177144_416648399138660_8904840013594755072_n.jpg?_nc_cat=111&amp;_nc_ht=scontent.fzty2-1.fna&amp;oh=50141e4e9b61fbb6b033da742357da49&amp;oe=5D0DE2AE"/>
          <p:cNvPicPr>
            <a:picLocks noChangeAspect="1" noChangeArrowheads="1"/>
          </p:cNvPicPr>
          <p:nvPr/>
        </p:nvPicPr>
        <p:blipFill rotWithShape="1">
          <a:blip r:embed="rId21" cstate="hqprint">
            <a:extLst>
              <a:ext uri="{BEBA8EAE-BF5A-486C-A8C5-ECC9F3942E4B}">
                <a14:imgProps xmlns:a14="http://schemas.microsoft.com/office/drawing/2010/main">
                  <a14:imgLayer r:embed="rId22">
                    <a14:imgEffect>
                      <a14:backgroundRemoval t="10000" b="90000" l="10000" r="90000">
                        <a14:backgroundMark x1="44348" y1="24653" x2="41955" y2="24058"/>
                        <a14:backgroundMark x1="73604" y1="28770" x2="44348" y2="25794"/>
                        <a14:backgroundMark x1="25731" y1="35863" x2="24136" y2="45685"/>
                      </a14:backgroundRemoval>
                    </a14:imgEffect>
                  </a14:imgLayer>
                </a14:imgProps>
              </a:ext>
              <a:ext uri="{28A0092B-C50C-407E-A947-70E740481C1C}">
                <a14:useLocalDpi xmlns:a14="http://schemas.microsoft.com/office/drawing/2010/main" val="0"/>
              </a:ext>
            </a:extLst>
          </a:blip>
          <a:srcRect t="6265" r="21820" b="29164"/>
          <a:stretch/>
        </p:blipFill>
        <p:spPr bwMode="auto">
          <a:xfrm>
            <a:off x="36802434" y="22037390"/>
            <a:ext cx="2883555" cy="3192362"/>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4" descr="https://scontent.fzty2-1.fna.fbcdn.net/v/t1.15752-9/56158169_359223038026085_5099266936550719488_n.jpg?_nc_cat=103&amp;_nc_ht=scontent.fzty2-1.fna&amp;oh=f1427eaa67bfdf15b3d62ddf6e29e023&amp;oe=5D0DA7E4"/>
          <p:cNvPicPr>
            <a:picLocks noChangeAspect="1" noChangeArrowheads="1"/>
          </p:cNvPicPr>
          <p:nvPr/>
        </p:nvPicPr>
        <p:blipFill>
          <a:blip r:embed="rId23" cstate="hqprint">
            <a:extLst>
              <a:ext uri="{BEBA8EAE-BF5A-486C-A8C5-ECC9F3942E4B}">
                <a14:imgProps xmlns:a14="http://schemas.microsoft.com/office/drawing/2010/main">
                  <a14:imgLayer r:embed="rId24">
                    <a14:imgEffect>
                      <a14:backgroundRemoval t="0" b="100000" l="0" r="100000">
                        <a14:foregroundMark x1="94282" y1="30853" x2="94282" y2="30853"/>
                        <a14:foregroundMark x1="83444" y1="24206" x2="99335" y2="24206"/>
                        <a14:foregroundMark x1="84707" y1="41319" x2="84707" y2="44147"/>
                        <a14:foregroundMark x1="86636" y1="61706" x2="94880" y2="61706"/>
                        <a14:foregroundMark x1="86636" y1="72619" x2="98737" y2="73115"/>
                        <a14:foregroundMark x1="80053" y1="83333" x2="99468" y2="83929"/>
                      </a14:backgroundRemoval>
                    </a14:imgEffect>
                  </a14:imgLayer>
                </a14:imgProps>
              </a:ext>
              <a:ext uri="{28A0092B-C50C-407E-A947-70E740481C1C}">
                <a14:useLocalDpi xmlns:a14="http://schemas.microsoft.com/office/drawing/2010/main" val="0"/>
              </a:ext>
            </a:extLst>
          </a:blip>
          <a:srcRect/>
          <a:stretch>
            <a:fillRect/>
          </a:stretch>
        </p:blipFill>
        <p:spPr bwMode="auto">
          <a:xfrm>
            <a:off x="39685989" y="21675659"/>
            <a:ext cx="2956432" cy="3962877"/>
          </a:xfrm>
          <a:prstGeom prst="rect">
            <a:avLst/>
          </a:prstGeom>
          <a:noFill/>
          <a:extLst>
            <a:ext uri="{909E8E84-426E-40DD-AFC4-6F175D3DCCD1}">
              <a14:hiddenFill xmlns:a14="http://schemas.microsoft.com/office/drawing/2010/main">
                <a:solidFill>
                  <a:srgbClr val="FFFFFF"/>
                </a:solidFill>
              </a14:hiddenFill>
            </a:ext>
          </a:extLst>
        </p:spPr>
      </p:pic>
      <p:sp>
        <p:nvSpPr>
          <p:cNvPr id="57" name="TextBox 56"/>
          <p:cNvSpPr txBox="1"/>
          <p:nvPr/>
        </p:nvSpPr>
        <p:spPr>
          <a:xfrm>
            <a:off x="29040267" y="26039782"/>
            <a:ext cx="14208429" cy="2000548"/>
          </a:xfrm>
          <a:prstGeom prst="rect">
            <a:avLst/>
          </a:prstGeom>
          <a:noFill/>
          <a:ln>
            <a:solidFill>
              <a:schemeClr val="tx1"/>
            </a:solidFill>
          </a:ln>
        </p:spPr>
        <p:txBody>
          <a:bodyPr wrap="square" rtlCol="0">
            <a:spAutoFit/>
          </a:bodyPr>
          <a:lstStyle/>
          <a:p>
            <a:pPr algn="ctr"/>
            <a:r>
              <a:rPr lang="en-US" sz="4000" dirty="0">
                <a:latin typeface="Times New Roman" panose="02020603050405020304" pitchFamily="18" charset="0"/>
                <a:cs typeface="Times New Roman" panose="02020603050405020304" pitchFamily="18" charset="0"/>
              </a:rPr>
              <a:t>Reference</a:t>
            </a:r>
          </a:p>
          <a:p>
            <a:r>
              <a:rPr lang="en-US" sz="2800" dirty="0">
                <a:latin typeface="Times New Roman" panose="02020603050405020304" pitchFamily="18" charset="0"/>
                <a:cs typeface="Times New Roman" panose="02020603050405020304" pitchFamily="18" charset="0"/>
              </a:rPr>
              <a:t>Noda, Yohei. "Thermosetting polymer for dynamic nuclear polarization:Solidification of an epoxy resin mixture including TEMPO." Elsevier. 09 Dec. 2014. &lt;https://reader.elsevier.comAE/reader/sd/pii/...&gt;.</a:t>
            </a:r>
          </a:p>
        </p:txBody>
      </p:sp>
      <p:pic>
        <p:nvPicPr>
          <p:cNvPr id="58" name="Picture 57"/>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1213601" y="20842538"/>
            <a:ext cx="5881685" cy="4411265"/>
          </a:xfrm>
          <a:prstGeom prst="rect">
            <a:avLst/>
          </a:prstGeom>
          <a:ln>
            <a:solidFill>
              <a:schemeClr val="tx1"/>
            </a:solidFill>
          </a:ln>
        </p:spPr>
      </p:pic>
      <p:pic>
        <p:nvPicPr>
          <p:cNvPr id="60" name="Picture 59"/>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7214397" y="20841219"/>
            <a:ext cx="5881687" cy="4411265"/>
          </a:xfrm>
          <a:prstGeom prst="rect">
            <a:avLst/>
          </a:prstGeom>
          <a:ln>
            <a:solidFill>
              <a:schemeClr val="tx1"/>
            </a:solidFill>
          </a:ln>
        </p:spPr>
      </p:pic>
      <p:pic>
        <p:nvPicPr>
          <p:cNvPr id="62" name="Picture 61"/>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29252981" y="12742252"/>
            <a:ext cx="7480154" cy="6714538"/>
          </a:xfrm>
          <a:prstGeom prst="rect">
            <a:avLst/>
          </a:prstGeom>
          <a:ln>
            <a:solidFill>
              <a:schemeClr val="tx1"/>
            </a:solidFill>
          </a:ln>
        </p:spPr>
      </p:pic>
      <mc:AlternateContent xmlns:mc="http://schemas.openxmlformats.org/markup-compatibility/2006" xmlns:a14="http://schemas.microsoft.com/office/drawing/2010/main">
        <mc:Choice Requires="a14">
          <p:sp>
            <p:nvSpPr>
              <p:cNvPr id="25" name="TextBox 24"/>
              <p:cNvSpPr txBox="1"/>
              <p:nvPr/>
            </p:nvSpPr>
            <p:spPr>
              <a:xfrm>
                <a:off x="5617418" y="28465781"/>
                <a:ext cx="3896265" cy="2188804"/>
              </a:xfrm>
              <a:prstGeom prst="rect">
                <a:avLst/>
              </a:prstGeom>
              <a:noFill/>
            </p:spPr>
            <p:txBody>
              <a:bodyPr wrap="square" rtlCol="0">
                <a:spAutoFit/>
              </a:bodyPr>
              <a:lstStyle/>
              <a:p>
                <a:pPr algn="ctr"/>
                <a14:m>
                  <m:oMathPara xmlns:m="http://schemas.openxmlformats.org/officeDocument/2006/math">
                    <m:oMathParaPr>
                      <m:jc m:val="right"/>
                    </m:oMathParaPr>
                    <m:oMath xmlns:m="http://schemas.openxmlformats.org/officeDocument/2006/math">
                      <m:r>
                        <m:rPr>
                          <m:sty m:val="p"/>
                        </m:rPr>
                        <a:rPr lang="en-US" sz="3200">
                          <a:latin typeface="Cambria Math" panose="02040503050406030204" pitchFamily="18" charset="0"/>
                          <a:ea typeface="Cambria Math" panose="02040503050406030204" pitchFamily="18" charset="0"/>
                        </a:rPr>
                        <m:t>T</m:t>
                      </m:r>
                      <m:r>
                        <a:rPr lang="en-US" sz="3200">
                          <a:latin typeface="Cambria Math" panose="02040503050406030204" pitchFamily="18" charset="0"/>
                          <a:ea typeface="Cambria Math" panose="02040503050406030204" pitchFamily="18" charset="0"/>
                        </a:rPr>
                        <m:t>[</m:t>
                      </m:r>
                      <m:r>
                        <m:rPr>
                          <m:sty m:val="p"/>
                        </m:rPr>
                        <a:rPr lang="en-US" sz="3200">
                          <a:latin typeface="Cambria Math" panose="02040503050406030204" pitchFamily="18" charset="0"/>
                          <a:ea typeface="Cambria Math" panose="02040503050406030204" pitchFamily="18" charset="0"/>
                        </a:rPr>
                        <m:t>K</m:t>
                      </m:r>
                      <m:r>
                        <a:rPr lang="en-US" sz="3200">
                          <a:latin typeface="Cambria Math" panose="02040503050406030204" pitchFamily="18" charset="0"/>
                          <a:ea typeface="Cambria Math" panose="02040503050406030204" pitchFamily="18" charset="0"/>
                        </a:rPr>
                        <m:t>]=</m:t>
                      </m:r>
                      <m:r>
                        <m:rPr>
                          <m:sty m:val="p"/>
                        </m:rPr>
                        <a:rPr lang="en-US" sz="3200">
                          <a:latin typeface="Cambria Math" panose="02040503050406030204" pitchFamily="18" charset="0"/>
                          <a:ea typeface="Cambria Math" panose="02040503050406030204" pitchFamily="18" charset="0"/>
                        </a:rPr>
                        <m:t>a</m:t>
                      </m:r>
                      <m:r>
                        <a:rPr lang="en-US" sz="3200">
                          <a:latin typeface="Cambria Math" panose="02040503050406030204" pitchFamily="18" charset="0"/>
                          <a:ea typeface="Cambria Math" panose="02040503050406030204" pitchFamily="18" charset="0"/>
                        </a:rPr>
                        <m:t>+</m:t>
                      </m:r>
                      <m:r>
                        <m:rPr>
                          <m:sty m:val="p"/>
                        </m:rPr>
                        <a:rPr lang="en-US" sz="3200">
                          <a:latin typeface="Cambria Math" panose="02040503050406030204" pitchFamily="18" charset="0"/>
                          <a:ea typeface="Cambria Math" panose="02040503050406030204" pitchFamily="18" charset="0"/>
                        </a:rPr>
                        <m:t>b</m:t>
                      </m:r>
                      <m:sSup>
                        <m:sSupPr>
                          <m:ctrlPr>
                            <a:rPr lang="en-US" sz="3200" i="1">
                              <a:latin typeface="Cambria Math" panose="02040503050406030204" pitchFamily="18" charset="0"/>
                              <a:ea typeface="Cambria Math" panose="02040503050406030204" pitchFamily="18" charset="0"/>
                            </a:rPr>
                          </m:ctrlPr>
                        </m:sSupPr>
                        <m:e>
                          <m:r>
                            <a:rPr lang="en-US" sz="3200" i="1">
                              <a:latin typeface="Cambria Math" panose="02040503050406030204" pitchFamily="18" charset="0"/>
                              <a:ea typeface="Cambria Math" panose="02040503050406030204" pitchFamily="18" charset="0"/>
                            </a:rPr>
                            <m:t>𝑒</m:t>
                          </m:r>
                        </m:e>
                        <m:sup>
                          <m:d>
                            <m:dPr>
                              <m:ctrlPr>
                                <a:rPr lang="en-US" sz="3200" i="1">
                                  <a:latin typeface="Cambria Math" panose="02040503050406030204" pitchFamily="18" charset="0"/>
                                  <a:ea typeface="Cambria Math" panose="02040503050406030204" pitchFamily="18" charset="0"/>
                                </a:rPr>
                              </m:ctrlPr>
                            </m:dPr>
                            <m:e>
                              <m:f>
                                <m:fPr>
                                  <m:ctrlPr>
                                    <a:rPr lang="en-US" sz="3200" i="1">
                                      <a:latin typeface="Cambria Math" panose="02040503050406030204" pitchFamily="18" charset="0"/>
                                      <a:ea typeface="Cambria Math" panose="02040503050406030204" pitchFamily="18" charset="0"/>
                                    </a:rPr>
                                  </m:ctrlPr>
                                </m:fPr>
                                <m:num>
                                  <m:r>
                                    <a:rPr lang="en-US" sz="3200">
                                      <a:latin typeface="Cambria Math" panose="02040503050406030204" pitchFamily="18" charset="0"/>
                                      <a:ea typeface="Cambria Math" panose="02040503050406030204" pitchFamily="18" charset="0"/>
                                    </a:rPr>
                                    <m:t>1000</m:t>
                                  </m:r>
                                </m:num>
                                <m:den>
                                  <m:r>
                                    <m:rPr>
                                      <m:sty m:val="p"/>
                                    </m:rPr>
                                    <a:rPr lang="en-US" sz="3200">
                                      <a:latin typeface="Cambria Math" panose="02040503050406030204" pitchFamily="18" charset="0"/>
                                      <a:ea typeface="Cambria Math" panose="02040503050406030204" pitchFamily="18" charset="0"/>
                                    </a:rPr>
                                    <m:t>R</m:t>
                                  </m:r>
                                  <m:r>
                                    <a:rPr lang="en-US" sz="3200">
                                      <a:latin typeface="Cambria Math" panose="02040503050406030204" pitchFamily="18" charset="0"/>
                                      <a:ea typeface="Cambria Math" panose="02040503050406030204" pitchFamily="18" charset="0"/>
                                    </a:rPr>
                                    <m:t>[</m:t>
                                  </m:r>
                                  <m:r>
                                    <m:rPr>
                                      <m:sty m:val="p"/>
                                    </m:rPr>
                                    <a:rPr lang="en-US" sz="3200">
                                      <a:latin typeface="Cambria Math" panose="02040503050406030204" pitchFamily="18" charset="0"/>
                                      <a:ea typeface="Cambria Math" panose="02040503050406030204" pitchFamily="18" charset="0"/>
                                    </a:rPr>
                                    <m:t>Ω</m:t>
                                  </m:r>
                                  <m:r>
                                    <a:rPr lang="en-US" sz="3200">
                                      <a:latin typeface="Cambria Math" panose="02040503050406030204" pitchFamily="18" charset="0"/>
                                      <a:ea typeface="Cambria Math" panose="02040503050406030204" pitchFamily="18" charset="0"/>
                                    </a:rPr>
                                    <m:t>]</m:t>
                                  </m:r>
                                </m:den>
                              </m:f>
                              <m:r>
                                <m:rPr>
                                  <m:sty m:val="p"/>
                                </m:rPr>
                                <a:rPr lang="en-US" sz="3200">
                                  <a:latin typeface="Cambria Math" panose="02040503050406030204" pitchFamily="18" charset="0"/>
                                  <a:ea typeface="Cambria Math" panose="02040503050406030204" pitchFamily="18" charset="0"/>
                                </a:rPr>
                                <m:t>c</m:t>
                              </m:r>
                            </m:e>
                          </m:d>
                        </m:sup>
                      </m:sSup>
                    </m:oMath>
                  </m:oMathPara>
                </a14:m>
                <a:endParaRPr lang="en-US" sz="3200" dirty="0">
                  <a:latin typeface="Cambria Math" panose="02040503050406030204" pitchFamily="18" charset="0"/>
                  <a:ea typeface="Cambria Math" panose="02040503050406030204" pitchFamily="18" charset="0"/>
                  <a:cs typeface="Times New Roman" panose="02020603050405020304" pitchFamily="18" charset="0"/>
                </a:endParaRPr>
              </a:p>
              <a:p>
                <a:pPr algn="ctr"/>
                <a:r>
                  <a:rPr lang="en-US" sz="2800" dirty="0">
                    <a:latin typeface="Times New Roman" panose="02020603050405020304" pitchFamily="18" charset="0"/>
                    <a:ea typeface="Cambria Math" panose="02040503050406030204" pitchFamily="18" charset="0"/>
                    <a:cs typeface="Times New Roman" panose="02020603050405020304" pitchFamily="18" charset="0"/>
                  </a:rPr>
                  <a:t> </a:t>
                </a:r>
                <a:r>
                  <a:rPr lang="en-US" sz="2800" dirty="0" smtClean="0">
                    <a:latin typeface="Times New Roman" panose="02020603050405020304" pitchFamily="18" charset="0"/>
                    <a:ea typeface="Cambria Math" panose="02040503050406030204" pitchFamily="18" charset="0"/>
                    <a:cs typeface="Times New Roman" panose="02020603050405020304" pitchFamily="18" charset="0"/>
                  </a:rPr>
                  <a:t>a </a:t>
                </a:r>
                <a:r>
                  <a:rPr lang="en-US" sz="2800" dirty="0">
                    <a:latin typeface="Times New Roman" panose="02020603050405020304" pitchFamily="18" charset="0"/>
                    <a:ea typeface="Cambria Math" panose="02040503050406030204" pitchFamily="18" charset="0"/>
                    <a:cs typeface="Times New Roman" panose="02020603050405020304" pitchFamily="18" charset="0"/>
                  </a:rPr>
                  <a:t>= 2.37</a:t>
                </a:r>
              </a:p>
              <a:p>
                <a:pPr algn="ctr"/>
                <a:r>
                  <a:rPr lang="en-US" sz="2800" dirty="0" smtClean="0">
                    <a:latin typeface="Times New Roman" panose="02020603050405020304" pitchFamily="18" charset="0"/>
                    <a:ea typeface="Cambria Math" panose="02040503050406030204" pitchFamily="18" charset="0"/>
                    <a:cs typeface="Times New Roman" panose="02020603050405020304" pitchFamily="18" charset="0"/>
                  </a:rPr>
                  <a:t>b </a:t>
                </a:r>
                <a:r>
                  <a:rPr lang="en-US" sz="2800" dirty="0">
                    <a:latin typeface="Times New Roman" panose="02020603050405020304" pitchFamily="18" charset="0"/>
                    <a:ea typeface="Cambria Math" panose="02040503050406030204" pitchFamily="18" charset="0"/>
                    <a:cs typeface="Times New Roman" panose="02020603050405020304" pitchFamily="18" charset="0"/>
                  </a:rPr>
                  <a:t>= 0.66</a:t>
                </a:r>
              </a:p>
              <a:p>
                <a:pPr algn="ctr"/>
                <a:r>
                  <a:rPr lang="en-US" sz="2800" dirty="0" smtClean="0">
                    <a:latin typeface="Times New Roman" panose="02020603050405020304" pitchFamily="18" charset="0"/>
                    <a:ea typeface="Cambria Math" panose="02040503050406030204" pitchFamily="18" charset="0"/>
                    <a:cs typeface="Times New Roman" panose="02020603050405020304" pitchFamily="18" charset="0"/>
                  </a:rPr>
                  <a:t>c </a:t>
                </a:r>
                <a:r>
                  <a:rPr lang="en-US" sz="2800" dirty="0">
                    <a:latin typeface="Times New Roman" panose="02020603050405020304" pitchFamily="18" charset="0"/>
                    <a:ea typeface="Cambria Math" panose="02040503050406030204" pitchFamily="18" charset="0"/>
                    <a:cs typeface="Times New Roman" panose="02020603050405020304" pitchFamily="18" charset="0"/>
                  </a:rPr>
                  <a:t>= </a:t>
                </a:r>
                <a:r>
                  <a:rPr lang="en-US" sz="2800" dirty="0" smtClean="0">
                    <a:latin typeface="Times New Roman" panose="02020603050405020304" pitchFamily="18" charset="0"/>
                    <a:ea typeface="Cambria Math" panose="02040503050406030204" pitchFamily="18" charset="0"/>
                    <a:cs typeface="Times New Roman" panose="02020603050405020304" pitchFamily="18" charset="0"/>
                  </a:rPr>
                  <a:t>0.78</a:t>
                </a:r>
              </a:p>
            </p:txBody>
          </p:sp>
        </mc:Choice>
        <mc:Fallback xmlns="">
          <p:sp>
            <p:nvSpPr>
              <p:cNvPr id="25" name="TextBox 24"/>
              <p:cNvSpPr txBox="1">
                <a:spLocks noRot="1" noChangeAspect="1" noMove="1" noResize="1" noEditPoints="1" noAdjustHandles="1" noChangeArrowheads="1" noChangeShapeType="1" noTextEdit="1"/>
              </p:cNvSpPr>
              <p:nvPr/>
            </p:nvSpPr>
            <p:spPr>
              <a:xfrm>
                <a:off x="5617418" y="28465781"/>
                <a:ext cx="3896265" cy="2188804"/>
              </a:xfrm>
              <a:prstGeom prst="rect">
                <a:avLst/>
              </a:prstGeom>
              <a:blipFill>
                <a:blip r:embed="rId28"/>
                <a:stretch>
                  <a:fillRect b="-6964"/>
                </a:stretch>
              </a:blipFill>
            </p:spPr>
            <p:txBody>
              <a:bodyPr/>
              <a:lstStyle/>
              <a:p>
                <a:r>
                  <a:rPr lang="en-US">
                    <a:noFill/>
                  </a:rPr>
                  <a:t> </a:t>
                </a:r>
              </a:p>
            </p:txBody>
          </p:sp>
        </mc:Fallback>
      </mc:AlternateContent>
      <p:pic>
        <p:nvPicPr>
          <p:cNvPr id="66" name="Picture 65"/>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1032394" y="28027465"/>
            <a:ext cx="4661764" cy="3496323"/>
          </a:xfrm>
          <a:prstGeom prst="rect">
            <a:avLst/>
          </a:prstGeom>
          <a:ln>
            <a:solidFill>
              <a:schemeClr val="tx1"/>
            </a:solidFill>
          </a:ln>
        </p:spPr>
      </p:pic>
      <p:sp>
        <p:nvSpPr>
          <p:cNvPr id="67" name="TextBox 66"/>
          <p:cNvSpPr txBox="1"/>
          <p:nvPr/>
        </p:nvSpPr>
        <p:spPr>
          <a:xfrm>
            <a:off x="9043029" y="27412449"/>
            <a:ext cx="4161120" cy="4832092"/>
          </a:xfrm>
          <a:prstGeom prst="rect">
            <a:avLst/>
          </a:prstGeom>
          <a:noFill/>
        </p:spPr>
        <p:txBody>
          <a:bodyPr wrap="square" rtlCol="0">
            <a:spAutoFit/>
          </a:bodyPr>
          <a:lstStyle/>
          <a:p>
            <a:pPr algn="ctr"/>
            <a:r>
              <a:rPr lang="en-US" sz="2800" dirty="0">
                <a:latin typeface="Times New Roman" panose="02020603050405020304" pitchFamily="18" charset="0"/>
                <a:cs typeface="Times New Roman" panose="02020603050405020304" pitchFamily="18" charset="0"/>
              </a:rPr>
              <a:t>An Allen Bradley Resistor was used to calculate the temperature </a:t>
            </a:r>
            <a:r>
              <a:rPr lang="en-US" sz="2800" dirty="0" smtClean="0">
                <a:latin typeface="Times New Roman" panose="02020603050405020304" pitchFamily="18" charset="0"/>
                <a:cs typeface="Times New Roman" panose="02020603050405020304" pitchFamily="18" charset="0"/>
              </a:rPr>
              <a:t>inside the fridge. Allen </a:t>
            </a:r>
            <a:r>
              <a:rPr lang="en-US" sz="2800" dirty="0">
                <a:latin typeface="Times New Roman" panose="02020603050405020304" pitchFamily="18" charset="0"/>
                <a:cs typeface="Times New Roman" panose="02020603050405020304" pitchFamily="18" charset="0"/>
              </a:rPr>
              <a:t>Bradley Resistors are Negative Temperature Coefficient resistors, meaning they exhibit an exponential increase in resistance in low temperatures.    </a:t>
            </a:r>
          </a:p>
          <a:p>
            <a:endParaRPr lang="en-US"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8576251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7773</TotalTime>
  <Words>744</Words>
  <Application>Microsoft Office PowerPoint</Application>
  <PresentationFormat>Custom</PresentationFormat>
  <Paragraphs>134</Paragraphs>
  <Slides>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vt:i4>
      </vt:variant>
    </vt:vector>
  </HeadingPairs>
  <TitlesOfParts>
    <vt:vector size="7" baseType="lpstr">
      <vt:lpstr>Arial</vt:lpstr>
      <vt:lpstr>Calibri</vt:lpstr>
      <vt:lpstr>Calibri Light</vt:lpstr>
      <vt:lpstr>Cambria Math</vt:lpstr>
      <vt:lpstr>Times New Roman</vt:lpstr>
      <vt:lpstr>Office Theme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Collins, Thomas</dc:creator>
  <cp:lastModifiedBy>User</cp:lastModifiedBy>
  <cp:revision>150</cp:revision>
  <dcterms:created xsi:type="dcterms:W3CDTF">2019-03-12T18:14:39Z</dcterms:created>
  <dcterms:modified xsi:type="dcterms:W3CDTF">2019-04-17T17:13:23Z</dcterms:modified>
</cp:coreProperties>
</file>